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43"/>
  </p:notesMasterIdLst>
  <p:handoutMasterIdLst>
    <p:handoutMasterId r:id="rId44"/>
  </p:handoutMasterIdLst>
  <p:sldIdLst>
    <p:sldId id="256" r:id="rId2"/>
    <p:sldId id="257" r:id="rId3"/>
    <p:sldId id="258" r:id="rId4"/>
    <p:sldId id="260" r:id="rId5"/>
    <p:sldId id="261" r:id="rId6"/>
    <p:sldId id="259" r:id="rId7"/>
    <p:sldId id="262" r:id="rId8"/>
    <p:sldId id="263" r:id="rId9"/>
    <p:sldId id="265" r:id="rId10"/>
    <p:sldId id="266" r:id="rId11"/>
    <p:sldId id="267" r:id="rId12"/>
    <p:sldId id="268" r:id="rId13"/>
    <p:sldId id="269" r:id="rId14"/>
    <p:sldId id="271" r:id="rId15"/>
    <p:sldId id="272" r:id="rId16"/>
    <p:sldId id="270" r:id="rId17"/>
    <p:sldId id="273" r:id="rId18"/>
    <p:sldId id="274" r:id="rId19"/>
    <p:sldId id="276" r:id="rId20"/>
    <p:sldId id="275" r:id="rId21"/>
    <p:sldId id="277" r:id="rId22"/>
    <p:sldId id="279" r:id="rId23"/>
    <p:sldId id="278" r:id="rId24"/>
    <p:sldId id="280" r:id="rId25"/>
    <p:sldId id="281" r:id="rId26"/>
    <p:sldId id="282" r:id="rId27"/>
    <p:sldId id="283" r:id="rId28"/>
    <p:sldId id="284" r:id="rId29"/>
    <p:sldId id="285" r:id="rId30"/>
    <p:sldId id="286" r:id="rId31"/>
    <p:sldId id="287" r:id="rId32"/>
    <p:sldId id="288" r:id="rId33"/>
    <p:sldId id="293" r:id="rId34"/>
    <p:sldId id="289" r:id="rId35"/>
    <p:sldId id="290" r:id="rId36"/>
    <p:sldId id="291" r:id="rId37"/>
    <p:sldId id="292" r:id="rId38"/>
    <p:sldId id="296" r:id="rId39"/>
    <p:sldId id="295" r:id="rId40"/>
    <p:sldId id="294" r:id="rId41"/>
    <p:sldId id="297" r:id="rId4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97" d="100"/>
          <a:sy n="97" d="100"/>
        </p:scale>
        <p:origin x="-30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8BF80AB-3234-4863-8842-9B7567EB410A}" type="datetimeFigureOut">
              <a:rPr lang="it-IT" smtClean="0"/>
              <a:t>16/11/2015</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it-IT" smtClean="0"/>
              <a:t>Ufficio Ricerca Nazionale</a:t>
            </a:r>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6DA094C-291F-4986-8FFB-9C2F640301AC}" type="slidenum">
              <a:rPr lang="it-IT" smtClean="0"/>
              <a:t>‹N›</a:t>
            </a:fld>
            <a:endParaRPr lang="it-IT"/>
          </a:p>
        </p:txBody>
      </p:sp>
    </p:spTree>
    <p:extLst>
      <p:ext uri="{BB962C8B-B14F-4D97-AF65-F5344CB8AC3E}">
        <p14:creationId xmlns:p14="http://schemas.microsoft.com/office/powerpoint/2010/main" val="149462138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BE11C0-CC40-46A0-8A76-9EBA743858C4}" type="datetimeFigureOut">
              <a:rPr lang="it-IT" smtClean="0"/>
              <a:t>16/11/2015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it-IT" smtClean="0"/>
              <a:t>Ufficio Ricerca Nazionale</a:t>
            </a: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C3675C-2B06-40B8-8B4E-175125AF2B6F}" type="slidenum">
              <a:rPr lang="it-IT" smtClean="0"/>
              <a:t>‹N›</a:t>
            </a:fld>
            <a:endParaRPr lang="it-IT"/>
          </a:p>
        </p:txBody>
      </p:sp>
    </p:spTree>
    <p:extLst>
      <p:ext uri="{BB962C8B-B14F-4D97-AF65-F5344CB8AC3E}">
        <p14:creationId xmlns:p14="http://schemas.microsoft.com/office/powerpoint/2010/main" val="153342553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Ufficio Ricerca Nazionale</a:t>
            </a:r>
            <a:endParaRPr lang="it-IT"/>
          </a:p>
        </p:txBody>
      </p:sp>
      <p:sp>
        <p:nvSpPr>
          <p:cNvPr id="6" name="Segnaposto numero diapositiva 5"/>
          <p:cNvSpPr>
            <a:spLocks noGrp="1"/>
          </p:cNvSpPr>
          <p:nvPr>
            <p:ph type="sldNum" sz="quarter" idx="12"/>
          </p:nvPr>
        </p:nvSpPr>
        <p:spPr/>
        <p:txBody>
          <a:bodyPr/>
          <a:lstStyle/>
          <a:p>
            <a:fld id="{3DC3675C-2B06-40B8-8B4E-175125AF2B6F}" type="slidenum">
              <a:rPr lang="it-IT" smtClean="0"/>
              <a:t>1</a:t>
            </a:fld>
            <a:endParaRPr lang="it-IT"/>
          </a:p>
        </p:txBody>
      </p:sp>
    </p:spTree>
    <p:extLst>
      <p:ext uri="{BB962C8B-B14F-4D97-AF65-F5344CB8AC3E}">
        <p14:creationId xmlns:p14="http://schemas.microsoft.com/office/powerpoint/2010/main" val="1139437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piè di pagina 3"/>
          <p:cNvSpPr>
            <a:spLocks noGrp="1"/>
          </p:cNvSpPr>
          <p:nvPr>
            <p:ph type="ftr" sz="quarter" idx="10"/>
          </p:nvPr>
        </p:nvSpPr>
        <p:spPr/>
        <p:txBody>
          <a:bodyPr/>
          <a:lstStyle/>
          <a:p>
            <a:r>
              <a:rPr lang="it-IT" smtClean="0"/>
              <a:t>Ufficio Ricerca Nazionale</a:t>
            </a:r>
            <a:endParaRPr lang="it-IT"/>
          </a:p>
        </p:txBody>
      </p:sp>
      <p:sp>
        <p:nvSpPr>
          <p:cNvPr id="6" name="Segnaposto numero diapositiva 5"/>
          <p:cNvSpPr>
            <a:spLocks noGrp="1"/>
          </p:cNvSpPr>
          <p:nvPr>
            <p:ph type="sldNum" sz="quarter" idx="11"/>
          </p:nvPr>
        </p:nvSpPr>
        <p:spPr/>
        <p:txBody>
          <a:bodyPr/>
          <a:lstStyle/>
          <a:p>
            <a:fld id="{3DC3675C-2B06-40B8-8B4E-175125AF2B6F}" type="slidenum">
              <a:rPr lang="it-IT" smtClean="0"/>
              <a:t>2</a:t>
            </a:fld>
            <a:endParaRPr lang="it-IT"/>
          </a:p>
        </p:txBody>
      </p:sp>
    </p:spTree>
    <p:extLst>
      <p:ext uri="{BB962C8B-B14F-4D97-AF65-F5344CB8AC3E}">
        <p14:creationId xmlns:p14="http://schemas.microsoft.com/office/powerpoint/2010/main" val="3972210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piè di pagina 3"/>
          <p:cNvSpPr>
            <a:spLocks noGrp="1"/>
          </p:cNvSpPr>
          <p:nvPr>
            <p:ph type="ftr" sz="quarter" idx="10"/>
          </p:nvPr>
        </p:nvSpPr>
        <p:spPr/>
        <p:txBody>
          <a:bodyPr/>
          <a:lstStyle/>
          <a:p>
            <a:r>
              <a:rPr lang="it-IT" smtClean="0"/>
              <a:t>Ufficio Ricerca Nazionale</a:t>
            </a:r>
            <a:endParaRPr lang="it-IT"/>
          </a:p>
        </p:txBody>
      </p:sp>
      <p:sp>
        <p:nvSpPr>
          <p:cNvPr id="5" name="Segnaposto numero diapositiva 4"/>
          <p:cNvSpPr>
            <a:spLocks noGrp="1"/>
          </p:cNvSpPr>
          <p:nvPr>
            <p:ph type="sldNum" sz="quarter" idx="11"/>
          </p:nvPr>
        </p:nvSpPr>
        <p:spPr/>
        <p:txBody>
          <a:bodyPr/>
          <a:lstStyle/>
          <a:p>
            <a:fld id="{3DC3675C-2B06-40B8-8B4E-175125AF2B6F}" type="slidenum">
              <a:rPr lang="it-IT" smtClean="0"/>
              <a:t>9</a:t>
            </a:fld>
            <a:endParaRPr lang="it-IT"/>
          </a:p>
        </p:txBody>
      </p:sp>
    </p:spTree>
    <p:extLst>
      <p:ext uri="{BB962C8B-B14F-4D97-AF65-F5344CB8AC3E}">
        <p14:creationId xmlns:p14="http://schemas.microsoft.com/office/powerpoint/2010/main" val="859298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0DC14523-193C-42FF-BB3A-663B574F5BB0}" type="datetime1">
              <a:rPr lang="it-IT" smtClean="0"/>
              <a:t>16/11/2015</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8E16445E-6523-45D1-BB1A-B1231EA04628}"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030D751-C5DC-4B9D-BA73-0E53613DF71E}" type="datetime1">
              <a:rPr lang="it-IT" smtClean="0"/>
              <a:t>16/11/2015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16445E-6523-45D1-BB1A-B1231EA0462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844BF50-0CF7-4792-BFCE-7217A9EAD391}" type="datetime1">
              <a:rPr lang="it-IT" smtClean="0"/>
              <a:t>16/11/2015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16445E-6523-45D1-BB1A-B1231EA0462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99CF0DF3-923F-48D7-ADB9-0D77684AFFEC}" type="datetime1">
              <a:rPr lang="it-IT" smtClean="0"/>
              <a:t>16/11/2015</a:t>
            </a:fld>
            <a:endParaRPr lang="it-IT"/>
          </a:p>
        </p:txBody>
      </p:sp>
      <p:sp>
        <p:nvSpPr>
          <p:cNvPr id="9" name="Segnaposto numero diapositiva 8"/>
          <p:cNvSpPr>
            <a:spLocks noGrp="1"/>
          </p:cNvSpPr>
          <p:nvPr>
            <p:ph type="sldNum" sz="quarter" idx="15"/>
          </p:nvPr>
        </p:nvSpPr>
        <p:spPr/>
        <p:txBody>
          <a:bodyPr rtlCol="0"/>
          <a:lstStyle/>
          <a:p>
            <a:fld id="{8E16445E-6523-45D1-BB1A-B1231EA04628}" type="slidenum">
              <a:rPr lang="it-IT" smtClean="0"/>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D95B4506-A41F-4385-82A9-47D77B904277}" type="datetime1">
              <a:rPr lang="it-IT" smtClean="0"/>
              <a:t>16/11/2015</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8E16445E-6523-45D1-BB1A-B1231EA04628}"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00B3761F-01AA-4FC4-B790-0B2F820D46DD}" type="datetime1">
              <a:rPr lang="it-IT" smtClean="0"/>
              <a:t>16/11/2015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E16445E-6523-45D1-BB1A-B1231EA04628}" type="slidenum">
              <a:rPr lang="it-IT" smtClean="0"/>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6A2B1D40-93C3-4F5B-A2C6-141CD3C5CE3E}" type="datetime1">
              <a:rPr lang="it-IT" smtClean="0"/>
              <a:t>16/11/2015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E16445E-6523-45D1-BB1A-B1231EA04628}" type="slidenum">
              <a:rPr lang="it-IT" smtClean="0"/>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70318E49-033D-478E-B38B-BA2C4586AD8E}" type="datetime1">
              <a:rPr lang="it-IT" smtClean="0"/>
              <a:t>16/11/2015</a:t>
            </a:fld>
            <a:endParaRPr lang="it-IT"/>
          </a:p>
        </p:txBody>
      </p:sp>
      <p:sp>
        <p:nvSpPr>
          <p:cNvPr id="7" name="Segnaposto numero diapositiva 6"/>
          <p:cNvSpPr>
            <a:spLocks noGrp="1"/>
          </p:cNvSpPr>
          <p:nvPr>
            <p:ph type="sldNum" sz="quarter" idx="11"/>
          </p:nvPr>
        </p:nvSpPr>
        <p:spPr/>
        <p:txBody>
          <a:bodyPr rtlCol="0"/>
          <a:lstStyle/>
          <a:p>
            <a:fld id="{8E16445E-6523-45D1-BB1A-B1231EA04628}" type="slidenum">
              <a:rPr lang="it-IT" smtClean="0"/>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C6F7EED-5ADB-401A-A12C-9AAD81F4A32E}" type="datetime1">
              <a:rPr lang="it-IT" smtClean="0"/>
              <a:t>16/11/2015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E16445E-6523-45D1-BB1A-B1231EA0462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1E0D3DEC-C624-4D18-897E-1D56655B83B1}" type="datetime1">
              <a:rPr lang="it-IT" smtClean="0"/>
              <a:t>16/11/2015</a:t>
            </a:fld>
            <a:endParaRPr lang="it-IT"/>
          </a:p>
        </p:txBody>
      </p:sp>
      <p:sp>
        <p:nvSpPr>
          <p:cNvPr id="22" name="Segnaposto numero diapositiva 21"/>
          <p:cNvSpPr>
            <a:spLocks noGrp="1"/>
          </p:cNvSpPr>
          <p:nvPr>
            <p:ph type="sldNum" sz="quarter" idx="15"/>
          </p:nvPr>
        </p:nvSpPr>
        <p:spPr/>
        <p:txBody>
          <a:bodyPr rtlCol="0"/>
          <a:lstStyle/>
          <a:p>
            <a:fld id="{8E16445E-6523-45D1-BB1A-B1231EA04628}" type="slidenum">
              <a:rPr lang="it-IT" smtClean="0"/>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4FC3BE08-2558-4EDF-B56F-F7BCA459C4C1}" type="datetime1">
              <a:rPr lang="it-IT" smtClean="0"/>
              <a:t>16/11/2015</a:t>
            </a:fld>
            <a:endParaRPr lang="it-IT"/>
          </a:p>
        </p:txBody>
      </p:sp>
      <p:sp>
        <p:nvSpPr>
          <p:cNvPr id="18" name="Segnaposto numero diapositiva 17"/>
          <p:cNvSpPr>
            <a:spLocks noGrp="1"/>
          </p:cNvSpPr>
          <p:nvPr>
            <p:ph type="sldNum" sz="quarter" idx="11"/>
          </p:nvPr>
        </p:nvSpPr>
        <p:spPr/>
        <p:txBody>
          <a:bodyPr rtlCol="0"/>
          <a:lstStyle/>
          <a:p>
            <a:fld id="{8E16445E-6523-45D1-BB1A-B1231EA04628}" type="slidenum">
              <a:rPr lang="it-IT" smtClean="0"/>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A1B9862-4C6B-4164-BD2E-545929A96766}" type="datetime1">
              <a:rPr lang="it-IT" smtClean="0"/>
              <a:t>16/11/2015</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E16445E-6523-45D1-BB1A-B1231EA04628}"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67744" y="1387120"/>
            <a:ext cx="6172200" cy="502891"/>
          </a:xfrm>
          <a:ln>
            <a:solidFill>
              <a:srgbClr val="00B050"/>
            </a:solidFill>
          </a:ln>
        </p:spPr>
        <p:txBody>
          <a:bodyPr>
            <a:normAutofit fontScale="90000"/>
          </a:bodyPr>
          <a:lstStyle/>
          <a:p>
            <a:pPr algn="r"/>
            <a:r>
              <a:rPr lang="it-IT" dirty="0" smtClean="0"/>
              <a:t/>
            </a:r>
            <a:br>
              <a:rPr lang="it-IT" dirty="0" smtClean="0"/>
            </a:br>
            <a:endParaRPr lang="it-IT" dirty="0"/>
          </a:p>
        </p:txBody>
      </p:sp>
      <p:sp>
        <p:nvSpPr>
          <p:cNvPr id="5" name="Sottotitolo 4"/>
          <p:cNvSpPr>
            <a:spLocks noGrp="1"/>
          </p:cNvSpPr>
          <p:nvPr>
            <p:ph type="subTitle" idx="1"/>
          </p:nvPr>
        </p:nvSpPr>
        <p:spPr>
          <a:xfrm>
            <a:off x="1940311" y="2492896"/>
            <a:ext cx="6696744" cy="2304256"/>
          </a:xfrm>
        </p:spPr>
        <p:txBody>
          <a:bodyPr>
            <a:normAutofit/>
          </a:bodyPr>
          <a:lstStyle/>
          <a:p>
            <a:pPr algn="ctr"/>
            <a:r>
              <a:rPr lang="it-IT" sz="2400" b="0" dirty="0" smtClean="0"/>
              <a:t>Incontro con le Commissioni Dipartimentali</a:t>
            </a:r>
          </a:p>
          <a:p>
            <a:pPr algn="ctr"/>
            <a:endParaRPr lang="it-IT" sz="2800" dirty="0" smtClean="0"/>
          </a:p>
          <a:p>
            <a:pPr algn="ctr"/>
            <a:r>
              <a:rPr lang="it-IT" sz="2800" dirty="0" smtClean="0"/>
              <a:t>9 novembre 2015</a:t>
            </a:r>
            <a:endParaRPr lang="it-IT" sz="2800" dirty="0"/>
          </a:p>
        </p:txBody>
      </p:sp>
      <p:pic>
        <p:nvPicPr>
          <p:cNvPr id="4" name="Immagine 3" descr="logo_VQR"/>
          <p:cNvPicPr/>
          <p:nvPr/>
        </p:nvPicPr>
        <p:blipFill>
          <a:blip r:embed="rId3">
            <a:extLst>
              <a:ext uri="{28A0092B-C50C-407E-A947-70E740481C1C}">
                <a14:useLocalDpi xmlns:a14="http://schemas.microsoft.com/office/drawing/2010/main" val="0"/>
              </a:ext>
            </a:extLst>
          </a:blip>
          <a:srcRect/>
          <a:stretch>
            <a:fillRect/>
          </a:stretch>
        </p:blipFill>
        <p:spPr bwMode="auto">
          <a:xfrm>
            <a:off x="4411703" y="283121"/>
            <a:ext cx="1333500" cy="819150"/>
          </a:xfrm>
          <a:prstGeom prst="rect">
            <a:avLst/>
          </a:prstGeom>
          <a:noFill/>
          <a:ln>
            <a:noFill/>
          </a:ln>
        </p:spPr>
      </p:pic>
      <p:sp>
        <p:nvSpPr>
          <p:cNvPr id="3" name="Rettangolo 2"/>
          <p:cNvSpPr/>
          <p:nvPr/>
        </p:nvSpPr>
        <p:spPr>
          <a:xfrm>
            <a:off x="1907704" y="1412776"/>
            <a:ext cx="7056784" cy="646331"/>
          </a:xfrm>
          <a:prstGeom prst="rect">
            <a:avLst/>
          </a:prstGeom>
        </p:spPr>
        <p:txBody>
          <a:bodyPr wrap="square">
            <a:spAutoFit/>
          </a:bodyPr>
          <a:lstStyle/>
          <a:p>
            <a:pPr lvl="0" algn="ctr">
              <a:spcBef>
                <a:spcPct val="0"/>
              </a:spcBef>
            </a:pPr>
            <a:r>
              <a:rPr lang="it-IT" sz="1700" b="1" cap="small" dirty="0">
                <a:ln>
                  <a:solidFill>
                    <a:schemeClr val="accent1"/>
                  </a:solidFill>
                </a:ln>
                <a:solidFill>
                  <a:schemeClr val="tx2"/>
                </a:solidFill>
                <a:latin typeface="+mj-lt"/>
                <a:ea typeface="+mj-ea"/>
                <a:cs typeface="+mj-cs"/>
              </a:rPr>
              <a:t>Valutazione</a:t>
            </a:r>
            <a:r>
              <a:rPr lang="it-IT" sz="1700" b="1" cap="small" dirty="0">
                <a:solidFill>
                  <a:srgbClr val="575F6D"/>
                </a:solidFill>
                <a:ea typeface="+mj-ea"/>
                <a:cs typeface="+mj-cs"/>
              </a:rPr>
              <a:t> </a:t>
            </a:r>
            <a:r>
              <a:rPr lang="it-IT" sz="1700" b="1" cap="small" dirty="0">
                <a:ln>
                  <a:solidFill>
                    <a:schemeClr val="accent1"/>
                  </a:solidFill>
                </a:ln>
                <a:solidFill>
                  <a:schemeClr val="tx2"/>
                </a:solidFill>
                <a:latin typeface="+mj-lt"/>
                <a:ea typeface="+mj-ea"/>
                <a:cs typeface="+mj-cs"/>
              </a:rPr>
              <a:t>della Qualità della Ricerca 2011-2014</a:t>
            </a:r>
            <a:r>
              <a:rPr lang="it-IT" b="1" cap="small" dirty="0">
                <a:solidFill>
                  <a:srgbClr val="575F6D"/>
                </a:solidFill>
                <a:ea typeface="+mj-ea"/>
                <a:cs typeface="+mj-cs"/>
              </a:rPr>
              <a:t/>
            </a:r>
            <a:br>
              <a:rPr lang="it-IT" b="1" cap="small" dirty="0">
                <a:solidFill>
                  <a:srgbClr val="575F6D"/>
                </a:solidFill>
                <a:ea typeface="+mj-ea"/>
                <a:cs typeface="+mj-cs"/>
              </a:rPr>
            </a:br>
            <a:endParaRPr lang="it-IT" b="1" cap="small" dirty="0">
              <a:solidFill>
                <a:srgbClr val="575F6D"/>
              </a:solidFill>
              <a:ea typeface="+mj-ea"/>
              <a:cs typeface="+mj-cs"/>
            </a:endParaRPr>
          </a:p>
        </p:txBody>
      </p:sp>
      <p:sp>
        <p:nvSpPr>
          <p:cNvPr id="6" name="Rettangolo 5"/>
          <p:cNvSpPr/>
          <p:nvPr/>
        </p:nvSpPr>
        <p:spPr>
          <a:xfrm>
            <a:off x="2915816" y="5805264"/>
            <a:ext cx="4572000" cy="369332"/>
          </a:xfrm>
          <a:prstGeom prst="rect">
            <a:avLst/>
          </a:prstGeom>
        </p:spPr>
        <p:txBody>
          <a:bodyPr>
            <a:spAutoFit/>
          </a:bodyPr>
          <a:lstStyle/>
          <a:p>
            <a:pPr algn="ctr"/>
            <a:r>
              <a:rPr lang="it-IT" dirty="0" smtClean="0">
                <a:latin typeface="Times New Roman" panose="02020603050405020304" pitchFamily="18" charset="0"/>
                <a:cs typeface="Times New Roman" panose="02020603050405020304" pitchFamily="18" charset="0"/>
              </a:rPr>
              <a:t>Ufficio Ricerca Nazionale</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6176746"/>
      </p:ext>
    </p:extLst>
  </p:cSld>
  <p:clrMapOvr>
    <a:masterClrMapping/>
  </p:clrMapOvr>
  <mc:AlternateContent xmlns:mc="http://schemas.openxmlformats.org/markup-compatibility/2006" xmlns:p14="http://schemas.microsoft.com/office/powerpoint/2010/main">
    <mc:Choice Requires="p14">
      <p:transition spd="slow" p14:dur="1200">
        <p:zoom/>
      </p:transition>
    </mc:Choice>
    <mc:Fallback xmlns="">
      <p:transition spd="slow">
        <p:zo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276250"/>
            <a:ext cx="5889561" cy="584775"/>
          </a:xfrm>
          <a:prstGeom prst="rect">
            <a:avLst/>
          </a:prstGeom>
        </p:spPr>
        <p:txBody>
          <a:bodyPr wrap="none">
            <a:spAutoFit/>
          </a:bodyPr>
          <a:lstStyle/>
          <a:p>
            <a:r>
              <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DELLA RICERCA</a:t>
            </a:r>
          </a:p>
        </p:txBody>
      </p:sp>
      <p:sp>
        <p:nvSpPr>
          <p:cNvPr id="6" name="Rettangolo 5"/>
          <p:cNvSpPr/>
          <p:nvPr/>
        </p:nvSpPr>
        <p:spPr>
          <a:xfrm>
            <a:off x="2234500" y="1861025"/>
            <a:ext cx="6369947" cy="3539430"/>
          </a:xfrm>
          <a:prstGeom prst="rect">
            <a:avLst/>
          </a:prstGeom>
        </p:spPr>
        <p:txBody>
          <a:bodyPr wrap="square">
            <a:spAutoFit/>
          </a:bodyPr>
          <a:lstStyle/>
          <a:p>
            <a:r>
              <a:rPr lang="it-IT" sz="1400" dirty="0" smtClean="0"/>
              <a:t>PRODOTTI AMMISSIBILI</a:t>
            </a:r>
            <a:r>
              <a:rPr lang="it-IT" sz="2400" dirty="0" smtClean="0"/>
              <a:t>:</a:t>
            </a:r>
          </a:p>
          <a:p>
            <a:endParaRPr lang="it-IT" sz="800" dirty="0" smtClean="0"/>
          </a:p>
          <a:p>
            <a:r>
              <a:rPr lang="it-IT" sz="1600" b="1" i="1" dirty="0" smtClean="0"/>
              <a:t>Contributo </a:t>
            </a:r>
            <a:r>
              <a:rPr lang="it-IT" sz="1600" b="1" i="1" dirty="0"/>
              <a:t>in rivista, limitatamente alle seguenti tipologie: </a:t>
            </a:r>
            <a:endParaRPr lang="it-IT" sz="1600" b="1" i="1" dirty="0" smtClean="0"/>
          </a:p>
          <a:p>
            <a:endParaRPr lang="it-IT" sz="1600" b="1" dirty="0"/>
          </a:p>
          <a:p>
            <a:r>
              <a:rPr lang="it-IT" sz="1600" i="1" dirty="0"/>
              <a:t>a. Articolo scientifico </a:t>
            </a:r>
            <a:endParaRPr lang="it-IT" sz="1600" dirty="0"/>
          </a:p>
          <a:p>
            <a:r>
              <a:rPr lang="it-IT" sz="1600" i="1" dirty="0"/>
              <a:t>b. Articolo scientifico di rassegna critica di letteratura (</a:t>
            </a:r>
            <a:r>
              <a:rPr lang="it-IT" sz="1600" i="1" dirty="0" err="1"/>
              <a:t>Review</a:t>
            </a:r>
            <a:r>
              <a:rPr lang="it-IT" sz="1600" i="1" dirty="0"/>
              <a:t> </a:t>
            </a:r>
            <a:r>
              <a:rPr lang="it-IT" sz="1600" i="1" dirty="0" err="1"/>
              <a:t>Essay</a:t>
            </a:r>
            <a:r>
              <a:rPr lang="it-IT" sz="1600" i="1" dirty="0"/>
              <a:t>) </a:t>
            </a:r>
            <a:endParaRPr lang="it-IT" sz="1600" dirty="0"/>
          </a:p>
          <a:p>
            <a:r>
              <a:rPr lang="it-IT" sz="1600" i="1" dirty="0"/>
              <a:t>c. Lettera </a:t>
            </a:r>
            <a:endParaRPr lang="it-IT" sz="1600" dirty="0"/>
          </a:p>
          <a:p>
            <a:r>
              <a:rPr lang="it-IT" sz="1600" i="1" dirty="0"/>
              <a:t>d. Contributo a Forum su invito della redazione della rivista </a:t>
            </a:r>
            <a:endParaRPr lang="it-IT" sz="1600" dirty="0"/>
          </a:p>
          <a:p>
            <a:r>
              <a:rPr lang="it-IT" sz="1600" i="1" dirty="0"/>
              <a:t>e. Nota a sentenza </a:t>
            </a:r>
            <a:endParaRPr lang="it-IT" sz="1600" dirty="0"/>
          </a:p>
          <a:p>
            <a:r>
              <a:rPr lang="it-IT" sz="1600" i="1" dirty="0"/>
              <a:t>f. Traduzione in rivista, per i soli </a:t>
            </a:r>
            <a:r>
              <a:rPr lang="it-IT" sz="1600" i="1" dirty="0" err="1"/>
              <a:t>SSD</a:t>
            </a:r>
            <a:r>
              <a:rPr lang="it-IT" sz="1600" i="1" dirty="0"/>
              <a:t> in cui è scientificamente rilevante (su decisione del </a:t>
            </a:r>
            <a:r>
              <a:rPr lang="it-IT" sz="1600" i="1" dirty="0" err="1"/>
              <a:t>GEV</a:t>
            </a:r>
            <a:r>
              <a:rPr lang="it-IT" sz="1600" i="1" dirty="0"/>
              <a:t>) </a:t>
            </a:r>
            <a:endParaRPr lang="it-IT" sz="1600" dirty="0"/>
          </a:p>
          <a:p>
            <a:endParaRPr lang="it-IT" sz="1600" dirty="0" smtClean="0"/>
          </a:p>
        </p:txBody>
      </p:sp>
    </p:spTree>
    <p:extLst>
      <p:ext uri="{BB962C8B-B14F-4D97-AF65-F5344CB8AC3E}">
        <p14:creationId xmlns:p14="http://schemas.microsoft.com/office/powerpoint/2010/main" val="9929781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276250"/>
            <a:ext cx="5889561" cy="584775"/>
          </a:xfrm>
          <a:prstGeom prst="rect">
            <a:avLst/>
          </a:prstGeom>
        </p:spPr>
        <p:txBody>
          <a:bodyPr wrap="none">
            <a:spAutoFit/>
          </a:bodyPr>
          <a:lstStyle/>
          <a:p>
            <a:r>
              <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DELLA RICERCA</a:t>
            </a:r>
          </a:p>
        </p:txBody>
      </p:sp>
      <p:sp>
        <p:nvSpPr>
          <p:cNvPr id="6" name="Rettangolo 5"/>
          <p:cNvSpPr/>
          <p:nvPr/>
        </p:nvSpPr>
        <p:spPr>
          <a:xfrm>
            <a:off x="2234500" y="1861025"/>
            <a:ext cx="6369947" cy="3785652"/>
          </a:xfrm>
          <a:prstGeom prst="rect">
            <a:avLst/>
          </a:prstGeom>
        </p:spPr>
        <p:txBody>
          <a:bodyPr wrap="square">
            <a:spAutoFit/>
          </a:bodyPr>
          <a:lstStyle/>
          <a:p>
            <a:r>
              <a:rPr lang="it-IT" sz="1400" dirty="0" smtClean="0"/>
              <a:t>PRODOTTI AMMISSIBILI</a:t>
            </a:r>
            <a:r>
              <a:rPr lang="it-IT" sz="2400" dirty="0" smtClean="0"/>
              <a:t>:</a:t>
            </a:r>
          </a:p>
          <a:p>
            <a:endParaRPr lang="it-IT" sz="800" dirty="0" smtClean="0"/>
          </a:p>
          <a:p>
            <a:r>
              <a:rPr lang="it-IT" sz="1600" b="1" i="1" dirty="0" smtClean="0"/>
              <a:t>Contributo </a:t>
            </a:r>
            <a:r>
              <a:rPr lang="it-IT" sz="1600" b="1" i="1" dirty="0"/>
              <a:t>in volume (inclusi Atti di convegni a stampa</a:t>
            </a:r>
            <a:r>
              <a:rPr lang="it-IT" sz="1600" b="1" i="1" dirty="0" smtClean="0"/>
              <a:t>)</a:t>
            </a:r>
          </a:p>
          <a:p>
            <a:r>
              <a:rPr lang="it-IT" sz="1600" b="1" i="1" dirty="0" smtClean="0"/>
              <a:t> </a:t>
            </a:r>
            <a:endParaRPr lang="it-IT" sz="1600" b="1" dirty="0"/>
          </a:p>
          <a:p>
            <a:r>
              <a:rPr lang="it-IT" sz="1600" i="1" dirty="0"/>
              <a:t>a. Contributo in volume (Capitolo o Saggio) </a:t>
            </a:r>
            <a:endParaRPr lang="it-IT" sz="1600" dirty="0"/>
          </a:p>
          <a:p>
            <a:r>
              <a:rPr lang="it-IT" sz="1600" i="1" dirty="0"/>
              <a:t>b. Articolo scientifico in atti di conferenza con processo di revisione </a:t>
            </a:r>
            <a:r>
              <a:rPr lang="it-IT" sz="1600" i="1" dirty="0" err="1"/>
              <a:t>peer</a:t>
            </a:r>
            <a:r>
              <a:rPr lang="it-IT" sz="1600" i="1" dirty="0"/>
              <a:t> </a:t>
            </a:r>
            <a:endParaRPr lang="it-IT" sz="1600" dirty="0"/>
          </a:p>
          <a:p>
            <a:r>
              <a:rPr lang="it-IT" sz="1600" i="1" dirty="0"/>
              <a:t>c. Prefazione/Postfazione con carattere di saggio </a:t>
            </a:r>
            <a:endParaRPr lang="it-IT" sz="1600" dirty="0"/>
          </a:p>
          <a:p>
            <a:r>
              <a:rPr lang="it-IT" sz="1600" i="1" dirty="0"/>
              <a:t>d. Curatela di volume con saggio introduttivo </a:t>
            </a:r>
            <a:endParaRPr lang="it-IT" sz="1600" dirty="0"/>
          </a:p>
          <a:p>
            <a:r>
              <a:rPr lang="it-IT" sz="1600" i="1" dirty="0"/>
              <a:t>e. Catalogo con saggio introduttivo</a:t>
            </a:r>
            <a:endParaRPr lang="it-IT" sz="1600" dirty="0"/>
          </a:p>
          <a:p>
            <a:r>
              <a:rPr lang="it-IT" sz="1600" i="1" dirty="0"/>
              <a:t>f. Voce di dizionario o enciclopedia </a:t>
            </a:r>
            <a:endParaRPr lang="it-IT" sz="1600" dirty="0"/>
          </a:p>
          <a:p>
            <a:r>
              <a:rPr lang="it-IT" sz="1600" i="1" dirty="0"/>
              <a:t>g. Traduzione in volume, per i soli </a:t>
            </a:r>
            <a:r>
              <a:rPr lang="it-IT" sz="1600" i="1" dirty="0" err="1"/>
              <a:t>SSD</a:t>
            </a:r>
            <a:r>
              <a:rPr lang="it-IT" sz="1600" i="1" dirty="0"/>
              <a:t> in cui è scientificamente rilevante (su decisione del </a:t>
            </a:r>
            <a:r>
              <a:rPr lang="it-IT" sz="1600" i="1" dirty="0" err="1"/>
              <a:t>GEV</a:t>
            </a:r>
            <a:r>
              <a:rPr lang="it-IT" sz="1600" i="1" dirty="0"/>
              <a:t>) </a:t>
            </a:r>
            <a:endParaRPr lang="it-IT" sz="1600" dirty="0"/>
          </a:p>
          <a:p>
            <a:r>
              <a:rPr lang="it-IT" sz="1600" i="1" dirty="0"/>
              <a:t>h. Schede di catalogo, repertorio o corpora </a:t>
            </a:r>
            <a:endParaRPr lang="it-IT" sz="1600" dirty="0"/>
          </a:p>
          <a:p>
            <a:endParaRPr lang="it-IT" sz="1600" dirty="0" smtClean="0"/>
          </a:p>
        </p:txBody>
      </p:sp>
    </p:spTree>
    <p:extLst>
      <p:ext uri="{BB962C8B-B14F-4D97-AF65-F5344CB8AC3E}">
        <p14:creationId xmlns:p14="http://schemas.microsoft.com/office/powerpoint/2010/main" val="1339015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276250"/>
            <a:ext cx="5889561" cy="584775"/>
          </a:xfrm>
          <a:prstGeom prst="rect">
            <a:avLst/>
          </a:prstGeom>
        </p:spPr>
        <p:txBody>
          <a:bodyPr wrap="none">
            <a:spAutoFit/>
          </a:bodyPr>
          <a:lstStyle/>
          <a:p>
            <a:r>
              <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DELLA RICERCA</a:t>
            </a:r>
          </a:p>
        </p:txBody>
      </p:sp>
      <p:sp>
        <p:nvSpPr>
          <p:cNvPr id="6" name="Rettangolo 5"/>
          <p:cNvSpPr/>
          <p:nvPr/>
        </p:nvSpPr>
        <p:spPr>
          <a:xfrm>
            <a:off x="2234500" y="1861025"/>
            <a:ext cx="6369947" cy="4278094"/>
          </a:xfrm>
          <a:prstGeom prst="rect">
            <a:avLst/>
          </a:prstGeom>
        </p:spPr>
        <p:txBody>
          <a:bodyPr wrap="square">
            <a:spAutoFit/>
          </a:bodyPr>
          <a:lstStyle/>
          <a:p>
            <a:r>
              <a:rPr lang="it-IT" sz="1400" dirty="0" smtClean="0"/>
              <a:t>PRODOTTI AMMISSIBILI</a:t>
            </a:r>
            <a:r>
              <a:rPr lang="it-IT" sz="2400" dirty="0" smtClean="0"/>
              <a:t>:</a:t>
            </a:r>
          </a:p>
          <a:p>
            <a:endParaRPr lang="it-IT" sz="800" dirty="0" smtClean="0"/>
          </a:p>
          <a:p>
            <a:r>
              <a:rPr lang="it-IT" sz="1600" b="1" i="1" dirty="0" smtClean="0"/>
              <a:t>Altri </a:t>
            </a:r>
            <a:r>
              <a:rPr lang="it-IT" sz="1600" b="1" i="1" dirty="0"/>
              <a:t>tipi di pubblicazione scientifica (solo se corredati da pubblicazioni atte a consentirne una adeguata valutazione) </a:t>
            </a:r>
            <a:endParaRPr lang="it-IT" sz="1600" b="1" i="1" dirty="0" smtClean="0"/>
          </a:p>
          <a:p>
            <a:endParaRPr lang="it-IT" sz="1600" b="1" dirty="0"/>
          </a:p>
          <a:p>
            <a:r>
              <a:rPr lang="it-IT" sz="1600" i="1" dirty="0"/>
              <a:t>a. Composizioni </a:t>
            </a:r>
            <a:endParaRPr lang="it-IT" sz="1600" dirty="0"/>
          </a:p>
          <a:p>
            <a:r>
              <a:rPr lang="it-IT" sz="1600" i="1" dirty="0"/>
              <a:t>b. Disegni </a:t>
            </a:r>
            <a:endParaRPr lang="it-IT" sz="1600" dirty="0"/>
          </a:p>
          <a:p>
            <a:r>
              <a:rPr lang="it-IT" sz="1600" i="1" dirty="0"/>
              <a:t>c. Progetti architettonici </a:t>
            </a:r>
            <a:endParaRPr lang="it-IT" sz="1600" dirty="0"/>
          </a:p>
          <a:p>
            <a:r>
              <a:rPr lang="it-IT" sz="1600" i="1" dirty="0"/>
              <a:t>d. Performance </a:t>
            </a:r>
            <a:endParaRPr lang="it-IT" sz="1600" dirty="0"/>
          </a:p>
          <a:p>
            <a:r>
              <a:rPr lang="it-IT" sz="1600" i="1" dirty="0"/>
              <a:t>e. Esposizioni </a:t>
            </a:r>
            <a:endParaRPr lang="it-IT" sz="1600" dirty="0"/>
          </a:p>
          <a:p>
            <a:r>
              <a:rPr lang="it-IT" sz="1600" i="1" dirty="0"/>
              <a:t>f. Mostre </a:t>
            </a:r>
            <a:endParaRPr lang="it-IT" sz="1600" dirty="0"/>
          </a:p>
          <a:p>
            <a:r>
              <a:rPr lang="it-IT" sz="1600" i="1" dirty="0"/>
              <a:t>g. Prototipi d'arte e relativi progetti </a:t>
            </a:r>
            <a:endParaRPr lang="it-IT" sz="1600" dirty="0"/>
          </a:p>
          <a:p>
            <a:r>
              <a:rPr lang="it-IT" sz="1600" i="1" dirty="0"/>
              <a:t>h. Banche dati e </a:t>
            </a:r>
            <a:r>
              <a:rPr lang="it-IT" sz="1600" i="1" dirty="0" smtClean="0"/>
              <a:t>software </a:t>
            </a:r>
            <a:endParaRPr lang="it-IT" sz="1600" dirty="0"/>
          </a:p>
          <a:p>
            <a:pPr marL="269875" indent="-269875">
              <a:buAutoNum type="romanLcPeriod"/>
            </a:pPr>
            <a:r>
              <a:rPr lang="it-IT" sz="1600" i="1" dirty="0" smtClean="0"/>
              <a:t>Carte </a:t>
            </a:r>
            <a:r>
              <a:rPr lang="it-IT" sz="1600" i="1" dirty="0"/>
              <a:t>tematiche </a:t>
            </a:r>
            <a:endParaRPr lang="it-IT" sz="1600" i="1" dirty="0" smtClean="0"/>
          </a:p>
          <a:p>
            <a:pPr marL="400050" indent="-400050">
              <a:buAutoNum type="romanLcPeriod"/>
            </a:pPr>
            <a:endParaRPr lang="it-IT" sz="1600" dirty="0"/>
          </a:p>
          <a:p>
            <a:endParaRPr lang="it-IT" sz="1600" dirty="0" smtClean="0"/>
          </a:p>
        </p:txBody>
      </p:sp>
    </p:spTree>
    <p:extLst>
      <p:ext uri="{BB962C8B-B14F-4D97-AF65-F5344CB8AC3E}">
        <p14:creationId xmlns:p14="http://schemas.microsoft.com/office/powerpoint/2010/main" val="25769270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276250"/>
            <a:ext cx="5889561" cy="584775"/>
          </a:xfrm>
          <a:prstGeom prst="rect">
            <a:avLst/>
          </a:prstGeom>
        </p:spPr>
        <p:txBody>
          <a:bodyPr wrap="none">
            <a:spAutoFit/>
          </a:bodyPr>
          <a:lstStyle/>
          <a:p>
            <a:r>
              <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DELLA RICERCA</a:t>
            </a:r>
          </a:p>
        </p:txBody>
      </p:sp>
      <p:sp>
        <p:nvSpPr>
          <p:cNvPr id="6" name="Rettangolo 5"/>
          <p:cNvSpPr/>
          <p:nvPr/>
        </p:nvSpPr>
        <p:spPr>
          <a:xfrm>
            <a:off x="2234500" y="1861025"/>
            <a:ext cx="6369947" cy="2800767"/>
          </a:xfrm>
          <a:prstGeom prst="rect">
            <a:avLst/>
          </a:prstGeom>
        </p:spPr>
        <p:txBody>
          <a:bodyPr wrap="square">
            <a:spAutoFit/>
          </a:bodyPr>
          <a:lstStyle/>
          <a:p>
            <a:r>
              <a:rPr lang="it-IT" sz="1400" dirty="0" smtClean="0"/>
              <a:t>PRODOTTI AMMISSIBILI</a:t>
            </a:r>
            <a:r>
              <a:rPr lang="it-IT" sz="2400" dirty="0" smtClean="0"/>
              <a:t>:</a:t>
            </a:r>
          </a:p>
          <a:p>
            <a:endParaRPr lang="it-IT" sz="2400" dirty="0"/>
          </a:p>
          <a:p>
            <a:r>
              <a:rPr lang="it-IT" sz="1600" b="1" i="1" dirty="0" smtClean="0"/>
              <a:t>Brevetti CONCESSI nel quadriennio della </a:t>
            </a:r>
            <a:r>
              <a:rPr lang="it-IT" sz="1600" b="1" i="1" dirty="0" err="1" smtClean="0"/>
              <a:t>VQR</a:t>
            </a:r>
            <a:r>
              <a:rPr lang="it-IT" sz="1600" b="1" i="1" dirty="0" smtClean="0"/>
              <a:t> (dal 1/1/2011 al 31/12/2014)</a:t>
            </a:r>
            <a:endParaRPr lang="it-IT" sz="1600" b="1" dirty="0"/>
          </a:p>
          <a:p>
            <a:endParaRPr lang="it-IT" sz="1600" b="1" dirty="0" smtClean="0"/>
          </a:p>
          <a:p>
            <a:endParaRPr lang="it-IT" sz="1600" b="1" dirty="0" smtClean="0"/>
          </a:p>
          <a:p>
            <a:r>
              <a:rPr lang="it-IT" sz="1600" i="1" dirty="0" smtClean="0"/>
              <a:t>E’ possibile presentare Brevetti che siano stati attivi durante il quadriennio 2011-2014 ma che </a:t>
            </a:r>
            <a:r>
              <a:rPr lang="it-IT" sz="1600" b="1" i="1" dirty="0" smtClean="0"/>
              <a:t>alla data del bando sono inattivi</a:t>
            </a:r>
            <a:endParaRPr lang="it-IT" sz="1600" b="1" i="1" dirty="0"/>
          </a:p>
          <a:p>
            <a:endParaRPr lang="it-IT" sz="1600" dirty="0" smtClean="0"/>
          </a:p>
        </p:txBody>
      </p:sp>
    </p:spTree>
    <p:extLst>
      <p:ext uri="{BB962C8B-B14F-4D97-AF65-F5344CB8AC3E}">
        <p14:creationId xmlns:p14="http://schemas.microsoft.com/office/powerpoint/2010/main" val="33870989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276250"/>
            <a:ext cx="5889561" cy="584775"/>
          </a:xfrm>
          <a:prstGeom prst="rect">
            <a:avLst/>
          </a:prstGeom>
        </p:spPr>
        <p:txBody>
          <a:bodyPr wrap="none">
            <a:spAutoFit/>
          </a:bodyPr>
          <a:lstStyle/>
          <a:p>
            <a:r>
              <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DELLA RICERCA</a:t>
            </a:r>
          </a:p>
        </p:txBody>
      </p:sp>
      <p:sp>
        <p:nvSpPr>
          <p:cNvPr id="6" name="Rettangolo 5"/>
          <p:cNvSpPr/>
          <p:nvPr/>
        </p:nvSpPr>
        <p:spPr>
          <a:xfrm>
            <a:off x="2234500" y="1861025"/>
            <a:ext cx="6369947" cy="3539430"/>
          </a:xfrm>
          <a:prstGeom prst="rect">
            <a:avLst/>
          </a:prstGeom>
        </p:spPr>
        <p:txBody>
          <a:bodyPr wrap="square">
            <a:spAutoFit/>
          </a:bodyPr>
          <a:lstStyle/>
          <a:p>
            <a:r>
              <a:rPr lang="it-IT" sz="1400" dirty="0" smtClean="0"/>
              <a:t>PRODOTTI AMMISSIBILI</a:t>
            </a:r>
            <a:r>
              <a:rPr lang="it-IT" sz="2400" dirty="0" smtClean="0"/>
              <a:t>:</a:t>
            </a:r>
          </a:p>
          <a:p>
            <a:endParaRPr lang="it-IT" sz="2400" dirty="0"/>
          </a:p>
          <a:p>
            <a:r>
              <a:rPr lang="it-IT" sz="1600" dirty="0" smtClean="0"/>
              <a:t>I </a:t>
            </a:r>
            <a:r>
              <a:rPr lang="it-IT" sz="1600" dirty="0" err="1" smtClean="0"/>
              <a:t>GEV</a:t>
            </a:r>
            <a:r>
              <a:rPr lang="it-IT" sz="1600" dirty="0" smtClean="0"/>
              <a:t> STABILIRANNO I CRITERI PER VERIFICARE SE TRA LE SEGUENTI PUBBLICAZIONI SONO PRESENTI </a:t>
            </a:r>
            <a:r>
              <a:rPr lang="it-IT" sz="1600" b="1" dirty="0" smtClean="0"/>
              <a:t>ELEMENTI DI RILEVANTE NOVITA’</a:t>
            </a:r>
            <a:r>
              <a:rPr lang="it-IT" sz="1600" dirty="0" smtClean="0"/>
              <a:t> TALI DA RENDERLI PRODOTTI DELLA RICERCA VALUTABILI:</a:t>
            </a:r>
          </a:p>
          <a:p>
            <a:endParaRPr lang="it-IT" sz="1600" dirty="0"/>
          </a:p>
          <a:p>
            <a:pPr marL="285750" indent="-285750">
              <a:buFontTx/>
              <a:buChar char="-"/>
            </a:pPr>
            <a:r>
              <a:rPr lang="it-IT" sz="1600" dirty="0" smtClean="0"/>
              <a:t>Riedizioni e traduzioni di lavori già pubblicati prima del 2011</a:t>
            </a:r>
          </a:p>
          <a:p>
            <a:pPr marL="285750" indent="-285750">
              <a:buFontTx/>
              <a:buChar char="-"/>
            </a:pPr>
            <a:r>
              <a:rPr lang="it-IT" sz="1600" dirty="0" smtClean="0"/>
              <a:t>Introduzioni e/o postfazioni a riedizioni di lavori già pubblicati prima del 2011</a:t>
            </a:r>
          </a:p>
          <a:p>
            <a:pPr marL="285750" indent="-285750">
              <a:buFontTx/>
              <a:buChar char="-"/>
            </a:pPr>
            <a:r>
              <a:rPr lang="it-IT" sz="1600" dirty="0" err="1" smtClean="0"/>
              <a:t>Abstracts</a:t>
            </a:r>
            <a:r>
              <a:rPr lang="it-IT" sz="1600" dirty="0" smtClean="0"/>
              <a:t> </a:t>
            </a:r>
          </a:p>
          <a:p>
            <a:pPr marL="285750" indent="-285750">
              <a:buFontTx/>
              <a:buChar char="-"/>
            </a:pPr>
            <a:endParaRPr lang="it-IT" sz="1600" dirty="0"/>
          </a:p>
          <a:p>
            <a:endParaRPr lang="it-IT" sz="1600" dirty="0" smtClean="0"/>
          </a:p>
        </p:txBody>
      </p:sp>
    </p:spTree>
    <p:extLst>
      <p:ext uri="{BB962C8B-B14F-4D97-AF65-F5344CB8AC3E}">
        <p14:creationId xmlns:p14="http://schemas.microsoft.com/office/powerpoint/2010/main" val="39112930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276250"/>
            <a:ext cx="5889561" cy="584775"/>
          </a:xfrm>
          <a:prstGeom prst="rect">
            <a:avLst/>
          </a:prstGeom>
        </p:spPr>
        <p:txBody>
          <a:bodyPr wrap="none">
            <a:spAutoFit/>
          </a:bodyPr>
          <a:lstStyle/>
          <a:p>
            <a:r>
              <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DELLA RICERCA</a:t>
            </a:r>
          </a:p>
        </p:txBody>
      </p:sp>
      <p:sp>
        <p:nvSpPr>
          <p:cNvPr id="6" name="Rettangolo 5"/>
          <p:cNvSpPr/>
          <p:nvPr/>
        </p:nvSpPr>
        <p:spPr>
          <a:xfrm>
            <a:off x="2234500" y="1861025"/>
            <a:ext cx="6369947" cy="3293209"/>
          </a:xfrm>
          <a:prstGeom prst="rect">
            <a:avLst/>
          </a:prstGeom>
        </p:spPr>
        <p:txBody>
          <a:bodyPr wrap="square">
            <a:spAutoFit/>
          </a:bodyPr>
          <a:lstStyle/>
          <a:p>
            <a:r>
              <a:rPr lang="it-IT" sz="1400" dirty="0" smtClean="0"/>
              <a:t>PRODOTTI </a:t>
            </a:r>
            <a:r>
              <a:rPr lang="it-IT" sz="2400" b="1" dirty="0" smtClean="0"/>
              <a:t>NON</a:t>
            </a:r>
            <a:r>
              <a:rPr lang="it-IT" sz="1400" dirty="0" smtClean="0"/>
              <a:t> AMMISSIBILI</a:t>
            </a:r>
            <a:r>
              <a:rPr lang="it-IT" sz="2400" dirty="0" smtClean="0"/>
              <a:t>:</a:t>
            </a:r>
          </a:p>
          <a:p>
            <a:endParaRPr lang="it-IT" sz="2400" dirty="0"/>
          </a:p>
          <a:p>
            <a:pPr marL="285750" indent="-285750">
              <a:buFontTx/>
              <a:buChar char="-"/>
            </a:pPr>
            <a:r>
              <a:rPr lang="it-IT" sz="1600" dirty="0" smtClean="0"/>
              <a:t>Manuali e tesi meramente didattici</a:t>
            </a:r>
          </a:p>
          <a:p>
            <a:pPr marL="285750" indent="-285750">
              <a:buFontTx/>
              <a:buChar char="-"/>
            </a:pPr>
            <a:r>
              <a:rPr lang="it-IT" sz="1600" dirty="0" smtClean="0"/>
              <a:t>Recensioni di un singolo lavoro, prive di analisi critica della letteratura sull’argomento</a:t>
            </a:r>
          </a:p>
          <a:p>
            <a:pPr marL="285750" indent="-285750">
              <a:buFontTx/>
              <a:buChar char="-"/>
            </a:pPr>
            <a:r>
              <a:rPr lang="it-IT" sz="1600" dirty="0" smtClean="0"/>
              <a:t>Brevi voci enciclopediche o di dizionario senza carattere di originalità</a:t>
            </a:r>
          </a:p>
          <a:p>
            <a:pPr marL="285750" indent="-285750">
              <a:buFontTx/>
              <a:buChar char="-"/>
            </a:pPr>
            <a:r>
              <a:rPr lang="it-IT" sz="1600" dirty="0" smtClean="0"/>
              <a:t>Brevi note a sentenza di tipo redazionale senza carattere di originalità o meramente ricognitive</a:t>
            </a:r>
          </a:p>
          <a:p>
            <a:pPr marL="285750" indent="-285750">
              <a:buFontTx/>
              <a:buChar char="-"/>
            </a:pPr>
            <a:r>
              <a:rPr lang="it-IT" sz="1600" dirty="0" smtClean="0"/>
              <a:t>Brevi schede di catalogo prive di contributi scientifici autonomi</a:t>
            </a:r>
            <a:endParaRPr lang="it-IT" sz="1600" dirty="0"/>
          </a:p>
          <a:p>
            <a:endParaRPr lang="it-IT" sz="1600" dirty="0" smtClean="0"/>
          </a:p>
        </p:txBody>
      </p:sp>
    </p:spTree>
    <p:extLst>
      <p:ext uri="{BB962C8B-B14F-4D97-AF65-F5344CB8AC3E}">
        <p14:creationId xmlns:p14="http://schemas.microsoft.com/office/powerpoint/2010/main" val="1273734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276250"/>
            <a:ext cx="5889561" cy="584775"/>
          </a:xfrm>
          <a:prstGeom prst="rect">
            <a:avLst/>
          </a:prstGeom>
        </p:spPr>
        <p:txBody>
          <a:bodyPr wrap="none">
            <a:spAutoFit/>
          </a:bodyPr>
          <a:lstStyle/>
          <a:p>
            <a:r>
              <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DELLA RICERCA</a:t>
            </a:r>
          </a:p>
        </p:txBody>
      </p:sp>
      <p:sp>
        <p:nvSpPr>
          <p:cNvPr id="6" name="Rettangolo 5"/>
          <p:cNvSpPr/>
          <p:nvPr/>
        </p:nvSpPr>
        <p:spPr>
          <a:xfrm>
            <a:off x="2234500" y="1861025"/>
            <a:ext cx="6369947" cy="2677656"/>
          </a:xfrm>
          <a:prstGeom prst="rect">
            <a:avLst/>
          </a:prstGeom>
        </p:spPr>
        <p:txBody>
          <a:bodyPr wrap="square">
            <a:spAutoFit/>
          </a:bodyPr>
          <a:lstStyle/>
          <a:p>
            <a:endParaRPr lang="it-IT" sz="2400" dirty="0"/>
          </a:p>
          <a:p>
            <a:pPr algn="just"/>
            <a:endParaRPr lang="it-IT" sz="1600" b="1" dirty="0" smtClean="0"/>
          </a:p>
          <a:p>
            <a:pPr algn="just"/>
            <a:r>
              <a:rPr lang="it-IT" sz="1600" b="1" u="sng" dirty="0" smtClean="0"/>
              <a:t>OGNI </a:t>
            </a:r>
            <a:r>
              <a:rPr lang="it-IT" sz="1600" b="1" u="sng" dirty="0" err="1" smtClean="0"/>
              <a:t>GEV</a:t>
            </a:r>
            <a:r>
              <a:rPr lang="it-IT" sz="1600" b="1" u="sng" dirty="0" smtClean="0"/>
              <a:t> POTRA’ SPECIFICARE MEGLIO O LIMITARE </a:t>
            </a:r>
          </a:p>
          <a:p>
            <a:pPr algn="just"/>
            <a:endParaRPr lang="it-IT" sz="1600" b="1" u="sng" dirty="0"/>
          </a:p>
          <a:p>
            <a:pPr algn="just"/>
            <a:r>
              <a:rPr lang="it-IT" sz="1600" b="1" u="sng" dirty="0" smtClean="0"/>
              <a:t>LE TIPOLOGIE AMMESSE A VALUTAZIONE DANDONE</a:t>
            </a:r>
          </a:p>
          <a:p>
            <a:pPr algn="just"/>
            <a:endParaRPr lang="it-IT" sz="1600" b="1" u="sng" dirty="0"/>
          </a:p>
          <a:p>
            <a:pPr algn="just"/>
            <a:r>
              <a:rPr lang="it-IT" sz="1600" b="1" u="sng" dirty="0" smtClean="0"/>
              <a:t>COMUNICAZIONE NEL PROPRIO DOCUMENTO SUI </a:t>
            </a:r>
          </a:p>
          <a:p>
            <a:pPr algn="just"/>
            <a:endParaRPr lang="it-IT" sz="1600" b="1" u="sng" dirty="0"/>
          </a:p>
          <a:p>
            <a:pPr algn="just"/>
            <a:r>
              <a:rPr lang="it-IT" sz="1600" b="1" u="sng" dirty="0" smtClean="0"/>
              <a:t>CRITERI DI VALUTAZIONE</a:t>
            </a:r>
            <a:endParaRPr lang="it-IT" sz="1600" b="1" u="sng" dirty="0"/>
          </a:p>
          <a:p>
            <a:endParaRPr lang="it-IT" sz="1600" dirty="0" smtClean="0"/>
          </a:p>
        </p:txBody>
      </p:sp>
    </p:spTree>
    <p:extLst>
      <p:ext uri="{BB962C8B-B14F-4D97-AF65-F5344CB8AC3E}">
        <p14:creationId xmlns:p14="http://schemas.microsoft.com/office/powerpoint/2010/main" val="26539551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276250"/>
            <a:ext cx="5454122" cy="584775"/>
          </a:xfrm>
          <a:prstGeom prst="rect">
            <a:avLst/>
          </a:prstGeom>
        </p:spPr>
        <p:txBody>
          <a:bodyPr wrap="none">
            <a:spAutoFit/>
          </a:bodyPr>
          <a:lstStyle/>
          <a:p>
            <a:r>
              <a:rPr lang="it-IT" sz="3200" b="1" cap="small" dirty="0" smtClean="0">
                <a:ln>
                  <a:solidFill>
                    <a:schemeClr val="accent1"/>
                  </a:solidFill>
                </a:ln>
                <a:solidFill>
                  <a:schemeClr val="tx2"/>
                </a:solidFill>
                <a:latin typeface="Times New Roman" panose="02020603050405020304" pitchFamily="18" charset="0"/>
                <a:ea typeface="+mj-ea"/>
                <a:cs typeface="Times New Roman" panose="02020603050405020304" pitchFamily="18" charset="0"/>
              </a:rPr>
              <a:t>Esenzioni parziali o totali</a:t>
            </a:r>
            <a:endPar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8" name="CasellaDiTesto 7"/>
          <p:cNvSpPr txBox="1"/>
          <p:nvPr/>
        </p:nvSpPr>
        <p:spPr>
          <a:xfrm>
            <a:off x="2144803" y="2420888"/>
            <a:ext cx="6999197" cy="3600986"/>
          </a:xfrm>
          <a:prstGeom prst="rect">
            <a:avLst/>
          </a:prstGeom>
          <a:noFill/>
        </p:spPr>
        <p:txBody>
          <a:bodyPr wrap="square" rtlCol="0">
            <a:spAutoFit/>
          </a:bodyPr>
          <a:lstStyle/>
          <a:p>
            <a:r>
              <a:rPr lang="it-IT" sz="2000" dirty="0" smtClean="0"/>
              <a:t>Sono concesse nel caso di congedi:</a:t>
            </a:r>
          </a:p>
          <a:p>
            <a:pPr marL="342900" indent="-342900">
              <a:buFont typeface="Wingdings" panose="05000000000000000000" pitchFamily="2" charset="2"/>
              <a:buChar char="ü"/>
            </a:pPr>
            <a:r>
              <a:rPr lang="it-IT" sz="2000" dirty="0" smtClean="0"/>
              <a:t>ai sensi dell’art. 13 del </a:t>
            </a:r>
            <a:r>
              <a:rPr lang="it-IT" sz="2000" dirty="0" err="1" smtClean="0"/>
              <a:t>DPR</a:t>
            </a:r>
            <a:r>
              <a:rPr lang="it-IT" sz="2000" dirty="0" smtClean="0"/>
              <a:t> 382/80 </a:t>
            </a:r>
          </a:p>
          <a:p>
            <a:pPr marL="342900" indent="-342900">
              <a:buFont typeface="Wingdings" panose="05000000000000000000" pitchFamily="2" charset="2"/>
              <a:buChar char="ü"/>
            </a:pPr>
            <a:endParaRPr lang="it-IT" sz="2000" dirty="0"/>
          </a:p>
          <a:p>
            <a:r>
              <a:rPr lang="it-IT" sz="2000" dirty="0" smtClean="0"/>
              <a:t>oltre che per motivi estranei allo svolgimento di attività di ricerca quali:</a:t>
            </a:r>
          </a:p>
          <a:p>
            <a:endParaRPr lang="it-IT" sz="800" dirty="0" smtClean="0"/>
          </a:p>
          <a:p>
            <a:pPr marL="285750" indent="-285750">
              <a:buFont typeface="Wingdings" panose="05000000000000000000" pitchFamily="2" charset="2"/>
              <a:buChar char="ü"/>
            </a:pPr>
            <a:r>
              <a:rPr lang="it-IT" sz="2000" dirty="0" smtClean="0"/>
              <a:t>Maternità</a:t>
            </a:r>
          </a:p>
          <a:p>
            <a:pPr marL="285750" indent="-285750">
              <a:buFont typeface="Wingdings" panose="05000000000000000000" pitchFamily="2" charset="2"/>
              <a:buChar char="ü"/>
            </a:pPr>
            <a:r>
              <a:rPr lang="it-IT" sz="2000" dirty="0" smtClean="0"/>
              <a:t>Congedo parentale</a:t>
            </a:r>
          </a:p>
          <a:p>
            <a:pPr marL="285750" indent="-285750">
              <a:buFont typeface="Wingdings" panose="05000000000000000000" pitchFamily="2" charset="2"/>
              <a:buChar char="ü"/>
            </a:pPr>
            <a:r>
              <a:rPr lang="it-IT" sz="2000" dirty="0" smtClean="0"/>
              <a:t>Malattia</a:t>
            </a:r>
          </a:p>
          <a:p>
            <a:pPr marL="285750" indent="-285750">
              <a:buFont typeface="Wingdings" panose="05000000000000000000" pitchFamily="2" charset="2"/>
              <a:buChar char="ü"/>
            </a:pPr>
            <a:endParaRPr lang="it-IT" sz="2000" dirty="0"/>
          </a:p>
          <a:p>
            <a:r>
              <a:rPr lang="it-IT" sz="2000" b="1" dirty="0" smtClean="0"/>
              <a:t>Se </a:t>
            </a:r>
            <a:r>
              <a:rPr lang="it-IT" sz="2000" b="1" dirty="0" smtClean="0"/>
              <a:t>per un </a:t>
            </a:r>
            <a:r>
              <a:rPr lang="it-IT" sz="2000" b="1" dirty="0"/>
              <a:t>periodo </a:t>
            </a:r>
            <a:r>
              <a:rPr lang="it-IT" sz="2000" b="1" dirty="0" smtClean="0"/>
              <a:t>(anche </a:t>
            </a:r>
            <a:r>
              <a:rPr lang="it-IT" sz="2000" b="1" dirty="0"/>
              <a:t>non </a:t>
            </a:r>
            <a:r>
              <a:rPr lang="it-IT" sz="2000" b="1" dirty="0" smtClean="0"/>
              <a:t>continuativo) </a:t>
            </a:r>
            <a:r>
              <a:rPr lang="it-IT" sz="2000" b="1" dirty="0" smtClean="0"/>
              <a:t>compreso tra 2 e 3 anni</a:t>
            </a:r>
            <a:endParaRPr lang="it-IT" sz="2000" b="1" dirty="0"/>
          </a:p>
        </p:txBody>
      </p:sp>
    </p:spTree>
    <p:extLst>
      <p:ext uri="{BB962C8B-B14F-4D97-AF65-F5344CB8AC3E}">
        <p14:creationId xmlns:p14="http://schemas.microsoft.com/office/powerpoint/2010/main" val="12737349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276250"/>
            <a:ext cx="5454122" cy="584775"/>
          </a:xfrm>
          <a:prstGeom prst="rect">
            <a:avLst/>
          </a:prstGeom>
        </p:spPr>
        <p:txBody>
          <a:bodyPr wrap="none">
            <a:spAutoFit/>
          </a:bodyPr>
          <a:lstStyle/>
          <a:p>
            <a:r>
              <a:rPr lang="it-IT" sz="3200" b="1" cap="small" dirty="0" smtClean="0">
                <a:ln>
                  <a:solidFill>
                    <a:schemeClr val="accent1"/>
                  </a:solidFill>
                </a:ln>
                <a:solidFill>
                  <a:schemeClr val="tx2"/>
                </a:solidFill>
                <a:latin typeface="Times New Roman" panose="02020603050405020304" pitchFamily="18" charset="0"/>
                <a:ea typeface="+mj-ea"/>
                <a:cs typeface="Times New Roman" panose="02020603050405020304" pitchFamily="18" charset="0"/>
              </a:rPr>
              <a:t>Esenzioni parziali o totali</a:t>
            </a:r>
            <a:endPar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8" name="CasellaDiTesto 7"/>
          <p:cNvSpPr txBox="1"/>
          <p:nvPr/>
        </p:nvSpPr>
        <p:spPr>
          <a:xfrm>
            <a:off x="1619672" y="1988840"/>
            <a:ext cx="7344815" cy="1200329"/>
          </a:xfrm>
          <a:prstGeom prst="rect">
            <a:avLst/>
          </a:prstGeom>
          <a:noFill/>
        </p:spPr>
        <p:txBody>
          <a:bodyPr wrap="square" rtlCol="0">
            <a:spAutoFit/>
          </a:bodyPr>
          <a:lstStyle/>
          <a:p>
            <a:endParaRPr lang="it-IT" dirty="0" smtClean="0"/>
          </a:p>
          <a:p>
            <a:pPr marL="285750" indent="-285750">
              <a:buFont typeface="Wingdings" panose="05000000000000000000" pitchFamily="2" charset="2"/>
              <a:buChar char="ü"/>
            </a:pPr>
            <a:endParaRPr lang="it-IT" dirty="0" smtClean="0"/>
          </a:p>
          <a:p>
            <a:endParaRPr lang="it-IT" dirty="0" smtClean="0"/>
          </a:p>
          <a:p>
            <a:pPr marL="285750" indent="-285750">
              <a:buFont typeface="Wingdings" panose="05000000000000000000" pitchFamily="2" charset="2"/>
              <a:buChar char="ü"/>
            </a:pPr>
            <a:endParaRPr lang="it-IT" dirty="0"/>
          </a:p>
        </p:txBody>
      </p:sp>
      <p:graphicFrame>
        <p:nvGraphicFramePr>
          <p:cNvPr id="10" name="Tabella 9"/>
          <p:cNvGraphicFramePr>
            <a:graphicFrameLocks noGrp="1"/>
          </p:cNvGraphicFramePr>
          <p:nvPr>
            <p:extLst>
              <p:ext uri="{D42A27DB-BD31-4B8C-83A1-F6EECF244321}">
                <p14:modId xmlns:p14="http://schemas.microsoft.com/office/powerpoint/2010/main" val="1624865557"/>
              </p:ext>
            </p:extLst>
          </p:nvPr>
        </p:nvGraphicFramePr>
        <p:xfrm>
          <a:off x="2234963" y="2004051"/>
          <a:ext cx="6096000" cy="3931920"/>
        </p:xfrm>
        <a:graphic>
          <a:graphicData uri="http://schemas.openxmlformats.org/drawingml/2006/table">
            <a:tbl>
              <a:tblPr firstRow="1" bandRow="1">
                <a:tableStyleId>{5C22544A-7EE6-4342-B048-85BDC9FD1C3A}</a:tableStyleId>
              </a:tblPr>
              <a:tblGrid>
                <a:gridCol w="3047999"/>
                <a:gridCol w="3048001"/>
              </a:tblGrid>
              <a:tr h="1188720">
                <a:tc>
                  <a:txBody>
                    <a:bodyPr/>
                    <a:lstStyle/>
                    <a:p>
                      <a:r>
                        <a:rPr lang="it-IT" b="0" dirty="0" smtClean="0">
                          <a:solidFill>
                            <a:schemeClr val="tx1"/>
                          </a:solidFill>
                        </a:rPr>
                        <a:t>Congedi</a:t>
                      </a:r>
                      <a:r>
                        <a:rPr lang="it-IT" b="0" dirty="0" smtClean="0"/>
                        <a:t> </a:t>
                      </a:r>
                      <a:r>
                        <a:rPr lang="it-IT" b="0" dirty="0" smtClean="0">
                          <a:solidFill>
                            <a:schemeClr val="tx1"/>
                          </a:solidFill>
                        </a:rPr>
                        <a:t>di durata</a:t>
                      </a:r>
                      <a:r>
                        <a:rPr lang="it-IT" b="0" baseline="0" dirty="0" smtClean="0">
                          <a:solidFill>
                            <a:schemeClr val="tx1"/>
                          </a:solidFill>
                        </a:rPr>
                        <a:t> complessiva, anche non continuativa </a:t>
                      </a:r>
                      <a:r>
                        <a:rPr lang="it-IT" b="1" baseline="0" dirty="0" smtClean="0">
                          <a:solidFill>
                            <a:schemeClr val="tx1"/>
                          </a:solidFill>
                        </a:rPr>
                        <a:t>compresa tra 2 e 3 anni</a:t>
                      </a:r>
                      <a:endParaRPr lang="it-IT" b="1" dirty="0">
                        <a:solidFill>
                          <a:schemeClr val="tx1"/>
                        </a:solidFill>
                      </a:endParaRPr>
                    </a:p>
                  </a:txBody>
                  <a:tcPr>
                    <a:solidFill>
                      <a:schemeClr val="accent1">
                        <a:lumMod val="20000"/>
                        <a:lumOff val="80000"/>
                      </a:schemeClr>
                    </a:solidFill>
                  </a:tcPr>
                </a:tc>
                <a:tc>
                  <a:txBody>
                    <a:bodyPr/>
                    <a:lstStyle/>
                    <a:p>
                      <a:r>
                        <a:rPr lang="it-IT" b="0" dirty="0" smtClean="0">
                          <a:solidFill>
                            <a:schemeClr val="tx1"/>
                          </a:solidFill>
                        </a:rPr>
                        <a:t>Riduzione del numero di prodotti attesi di </a:t>
                      </a:r>
                      <a:r>
                        <a:rPr lang="it-IT" b="1" dirty="0" smtClean="0">
                          <a:solidFill>
                            <a:schemeClr val="tx1"/>
                          </a:solidFill>
                        </a:rPr>
                        <a:t>una unità</a:t>
                      </a:r>
                      <a:endParaRPr lang="it-IT" b="1" dirty="0">
                        <a:solidFill>
                          <a:schemeClr val="tx1"/>
                        </a:solidFill>
                      </a:endParaRPr>
                    </a:p>
                  </a:txBody>
                  <a:tcPr>
                    <a:solidFill>
                      <a:schemeClr val="accent1">
                        <a:lumMod val="20000"/>
                        <a:lumOff val="80000"/>
                      </a:schemeClr>
                    </a:solidFill>
                  </a:tcPr>
                </a:tc>
              </a:tr>
              <a:tr h="3600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0" dirty="0" smtClean="0">
                          <a:solidFill>
                            <a:schemeClr val="tx1"/>
                          </a:solidFill>
                        </a:rPr>
                        <a:t>Congedi</a:t>
                      </a:r>
                      <a:r>
                        <a:rPr lang="it-IT" b="0" dirty="0" smtClean="0"/>
                        <a:t> </a:t>
                      </a:r>
                      <a:r>
                        <a:rPr lang="it-IT" b="1" dirty="0" smtClean="0">
                          <a:solidFill>
                            <a:schemeClr val="tx1"/>
                          </a:solidFill>
                        </a:rPr>
                        <a:t>superiori a</a:t>
                      </a:r>
                      <a:r>
                        <a:rPr lang="it-IT" b="1" baseline="0" dirty="0" smtClean="0">
                          <a:solidFill>
                            <a:schemeClr val="tx1"/>
                          </a:solidFill>
                        </a:rPr>
                        <a:t> 3 anni</a:t>
                      </a:r>
                      <a:endParaRPr lang="it-IT" b="1" dirty="0" smtClean="0">
                        <a:solidFill>
                          <a:schemeClr val="tx1"/>
                        </a:solidFill>
                      </a:endParaRPr>
                    </a:p>
                    <a:p>
                      <a:endParaRPr lang="it-IT" b="0" dirty="0">
                        <a:solidFill>
                          <a:schemeClr val="tx1"/>
                        </a:solidFill>
                      </a:endParaRPr>
                    </a:p>
                  </a:txBody>
                  <a:tcPr>
                    <a:solidFill>
                      <a:schemeClr val="accent1">
                        <a:lumMod val="20000"/>
                        <a:lumOff val="80000"/>
                      </a:schemeClr>
                    </a:solidFill>
                  </a:tcPr>
                </a:tc>
                <a:tc>
                  <a:txBody>
                    <a:bodyPr/>
                    <a:lstStyle/>
                    <a:p>
                      <a:r>
                        <a:rPr lang="it-IT" b="1" dirty="0" smtClean="0"/>
                        <a:t>Esenzione totale </a:t>
                      </a:r>
                      <a:r>
                        <a:rPr lang="it-IT" b="0" dirty="0" smtClean="0"/>
                        <a:t>dall’esercizio di valutazione</a:t>
                      </a:r>
                      <a:endParaRPr lang="it-IT" b="0" dirty="0"/>
                    </a:p>
                  </a:txBody>
                  <a:tcPr>
                    <a:solidFill>
                      <a:schemeClr val="accent1">
                        <a:lumMod val="20000"/>
                        <a:lumOff val="80000"/>
                      </a:schemeClr>
                    </a:solidFill>
                  </a:tcPr>
                </a:tc>
              </a:tr>
              <a:tr h="360039">
                <a:tc>
                  <a:txBody>
                    <a:bodyPr/>
                    <a:lstStyle/>
                    <a:p>
                      <a:r>
                        <a:rPr lang="it-IT" b="1" dirty="0" smtClean="0">
                          <a:solidFill>
                            <a:schemeClr val="tx1"/>
                          </a:solidFill>
                        </a:rPr>
                        <a:t>Nascita di un figlio </a:t>
                      </a:r>
                      <a:r>
                        <a:rPr lang="it-IT" b="0" dirty="0" smtClean="0">
                          <a:solidFill>
                            <a:schemeClr val="tx1"/>
                          </a:solidFill>
                        </a:rPr>
                        <a:t>nel quadriennio</a:t>
                      </a:r>
                      <a:endParaRPr lang="it-IT" b="0" dirty="0">
                        <a:solidFill>
                          <a:schemeClr val="tx1"/>
                        </a:solidFill>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0" dirty="0" smtClean="0">
                          <a:solidFill>
                            <a:schemeClr val="tx1"/>
                          </a:solidFill>
                        </a:rPr>
                        <a:t>Riduzione del numero di prodotti attesi di </a:t>
                      </a:r>
                      <a:r>
                        <a:rPr lang="it-IT" b="1" dirty="0" smtClean="0">
                          <a:solidFill>
                            <a:schemeClr val="tx1"/>
                          </a:solidFill>
                        </a:rPr>
                        <a:t>una unità</a:t>
                      </a:r>
                      <a:endParaRPr lang="it-IT" b="1" dirty="0"/>
                    </a:p>
                  </a:txBody>
                  <a:tcPr>
                    <a:solidFill>
                      <a:schemeClr val="accent1">
                        <a:lumMod val="20000"/>
                        <a:lumOff val="80000"/>
                      </a:schemeClr>
                    </a:solidFill>
                  </a:tcPr>
                </a:tc>
              </a:tr>
              <a:tr h="3600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0" dirty="0" smtClean="0">
                          <a:solidFill>
                            <a:schemeClr val="tx1"/>
                          </a:solidFill>
                        </a:rPr>
                        <a:t>Nascita di </a:t>
                      </a:r>
                      <a:r>
                        <a:rPr lang="it-IT" b="1" dirty="0" smtClean="0">
                          <a:solidFill>
                            <a:schemeClr val="tx1"/>
                          </a:solidFill>
                        </a:rPr>
                        <a:t>più di un figlio </a:t>
                      </a:r>
                      <a:r>
                        <a:rPr lang="it-IT" b="0" dirty="0" smtClean="0">
                          <a:solidFill>
                            <a:schemeClr val="tx1"/>
                          </a:solidFill>
                        </a:rPr>
                        <a:t>nel quadriennio</a:t>
                      </a:r>
                    </a:p>
                    <a:p>
                      <a:endParaRPr lang="it-IT" b="0" dirty="0">
                        <a:solidFill>
                          <a:schemeClr val="tx1"/>
                        </a:solidFill>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Esenzione totale </a:t>
                      </a:r>
                      <a:r>
                        <a:rPr lang="it-IT" b="0" dirty="0" smtClean="0"/>
                        <a:t>dall’esercizio di valutazione</a:t>
                      </a:r>
                      <a:endParaRPr lang="it-IT" b="0" dirty="0"/>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25212999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276250"/>
            <a:ext cx="5454122" cy="584775"/>
          </a:xfrm>
          <a:prstGeom prst="rect">
            <a:avLst/>
          </a:prstGeom>
        </p:spPr>
        <p:txBody>
          <a:bodyPr wrap="none">
            <a:spAutoFit/>
          </a:bodyPr>
          <a:lstStyle/>
          <a:p>
            <a:r>
              <a:rPr lang="it-IT" sz="3200" b="1" cap="small" dirty="0" smtClean="0">
                <a:ln>
                  <a:solidFill>
                    <a:schemeClr val="accent1"/>
                  </a:solidFill>
                </a:ln>
                <a:solidFill>
                  <a:schemeClr val="tx2"/>
                </a:solidFill>
                <a:latin typeface="Times New Roman" panose="02020603050405020304" pitchFamily="18" charset="0"/>
                <a:ea typeface="+mj-ea"/>
                <a:cs typeface="Times New Roman" panose="02020603050405020304" pitchFamily="18" charset="0"/>
              </a:rPr>
              <a:t>Esenzioni parziali o totali</a:t>
            </a:r>
            <a:endPar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8" name="CasellaDiTesto 7"/>
          <p:cNvSpPr txBox="1"/>
          <p:nvPr/>
        </p:nvSpPr>
        <p:spPr>
          <a:xfrm>
            <a:off x="2267744" y="2033231"/>
            <a:ext cx="4608511" cy="369332"/>
          </a:xfrm>
          <a:prstGeom prst="rect">
            <a:avLst/>
          </a:prstGeom>
          <a:noFill/>
        </p:spPr>
        <p:txBody>
          <a:bodyPr wrap="square" rtlCol="0">
            <a:spAutoFit/>
          </a:bodyPr>
          <a:lstStyle/>
          <a:p>
            <a:r>
              <a:rPr lang="it-IT" dirty="0" smtClean="0"/>
              <a:t>Altri casi di esenzione totale o parziale:</a:t>
            </a:r>
            <a:endParaRPr lang="it-IT" dirty="0"/>
          </a:p>
        </p:txBody>
      </p:sp>
      <p:graphicFrame>
        <p:nvGraphicFramePr>
          <p:cNvPr id="10" name="Tabella 9"/>
          <p:cNvGraphicFramePr>
            <a:graphicFrameLocks noGrp="1"/>
          </p:cNvGraphicFramePr>
          <p:nvPr>
            <p:extLst>
              <p:ext uri="{D42A27DB-BD31-4B8C-83A1-F6EECF244321}">
                <p14:modId xmlns:p14="http://schemas.microsoft.com/office/powerpoint/2010/main" val="1166632481"/>
              </p:ext>
            </p:extLst>
          </p:nvPr>
        </p:nvGraphicFramePr>
        <p:xfrm>
          <a:off x="2339752" y="2564904"/>
          <a:ext cx="6096000" cy="2241416"/>
        </p:xfrm>
        <a:graphic>
          <a:graphicData uri="http://schemas.openxmlformats.org/drawingml/2006/table">
            <a:tbl>
              <a:tblPr firstRow="1" bandRow="1">
                <a:tableStyleId>{5C22544A-7EE6-4342-B048-85BDC9FD1C3A}</a:tableStyleId>
              </a:tblPr>
              <a:tblGrid>
                <a:gridCol w="3047999"/>
                <a:gridCol w="3048001"/>
              </a:tblGrid>
              <a:tr h="504056">
                <a:tc>
                  <a:txBody>
                    <a:bodyPr/>
                    <a:lstStyle/>
                    <a:p>
                      <a:r>
                        <a:rPr lang="it-IT" sz="1200" b="1" dirty="0" smtClean="0">
                          <a:solidFill>
                            <a:schemeClr val="tx1"/>
                          </a:solidFill>
                        </a:rPr>
                        <a:t>Carica</a:t>
                      </a:r>
                      <a:endParaRPr lang="it-IT" sz="1200" b="1" dirty="0">
                        <a:solidFill>
                          <a:schemeClr val="tx1"/>
                        </a:solidFill>
                      </a:endParaRPr>
                    </a:p>
                  </a:txBody>
                  <a:tcPr>
                    <a:solidFill>
                      <a:schemeClr val="accent1">
                        <a:lumMod val="20000"/>
                        <a:lumOff val="80000"/>
                      </a:schemeClr>
                    </a:solidFill>
                  </a:tcPr>
                </a:tc>
                <a:tc>
                  <a:txBody>
                    <a:bodyPr/>
                    <a:lstStyle/>
                    <a:p>
                      <a:r>
                        <a:rPr lang="it-IT" sz="1200" b="1" dirty="0" smtClean="0">
                          <a:solidFill>
                            <a:schemeClr val="tx1"/>
                          </a:solidFill>
                        </a:rPr>
                        <a:t>Numero di prodotti da presentare</a:t>
                      </a:r>
                      <a:endParaRPr lang="it-IT" sz="1200" b="1" dirty="0">
                        <a:solidFill>
                          <a:schemeClr val="tx1"/>
                        </a:solidFill>
                      </a:endParaRPr>
                    </a:p>
                  </a:txBody>
                  <a:tcPr>
                    <a:solidFill>
                      <a:schemeClr val="accent1">
                        <a:lumMod val="20000"/>
                        <a:lumOff val="80000"/>
                      </a:schemeClr>
                    </a:solidFill>
                  </a:tcPr>
                </a:tc>
              </a:tr>
              <a:tr h="360039">
                <a:tc>
                  <a:txBody>
                    <a:bodyPr/>
                    <a:lstStyle/>
                    <a:p>
                      <a:r>
                        <a:rPr lang="it-IT" sz="1200" b="0" dirty="0" smtClean="0">
                          <a:solidFill>
                            <a:schemeClr val="tx1"/>
                          </a:solidFill>
                        </a:rPr>
                        <a:t>Rettore</a:t>
                      </a:r>
                      <a:endParaRPr lang="it-IT" sz="1200" b="0" dirty="0">
                        <a:solidFill>
                          <a:schemeClr val="tx1"/>
                        </a:solidFill>
                      </a:endParaRPr>
                    </a:p>
                  </a:txBody>
                  <a:tcPr>
                    <a:solidFill>
                      <a:schemeClr val="accent1">
                        <a:lumMod val="20000"/>
                        <a:lumOff val="80000"/>
                      </a:schemeClr>
                    </a:solidFill>
                  </a:tcPr>
                </a:tc>
                <a:tc>
                  <a:txBody>
                    <a:bodyPr/>
                    <a:lstStyle/>
                    <a:p>
                      <a:r>
                        <a:rPr lang="it-IT" sz="1200" b="0" dirty="0" smtClean="0">
                          <a:solidFill>
                            <a:schemeClr val="tx1"/>
                          </a:solidFill>
                        </a:rPr>
                        <a:t>Esenzione totale dall’esercizio di valutazione</a:t>
                      </a:r>
                      <a:endParaRPr lang="it-IT" sz="1200" b="0" dirty="0">
                        <a:solidFill>
                          <a:schemeClr val="tx1"/>
                        </a:solidFill>
                      </a:endParaRPr>
                    </a:p>
                  </a:txBody>
                  <a:tcPr>
                    <a:solidFill>
                      <a:schemeClr val="accent1">
                        <a:lumMod val="20000"/>
                        <a:lumOff val="80000"/>
                      </a:schemeClr>
                    </a:solidFill>
                  </a:tcPr>
                </a:tc>
              </a:tr>
              <a:tr h="360039">
                <a:tc>
                  <a:txBody>
                    <a:bodyPr/>
                    <a:lstStyle/>
                    <a:p>
                      <a:r>
                        <a:rPr lang="it-IT" sz="1200" b="0" dirty="0" smtClean="0">
                          <a:solidFill>
                            <a:schemeClr val="tx1"/>
                          </a:solidFill>
                        </a:rPr>
                        <a:t>Direttore di Dipartimento o Preside o Presidente di Scuola</a:t>
                      </a:r>
                      <a:endParaRPr lang="it-IT" sz="1200" b="0" dirty="0">
                        <a:solidFill>
                          <a:schemeClr val="tx1"/>
                        </a:solidFill>
                      </a:endParaRPr>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0" dirty="0" smtClean="0">
                          <a:solidFill>
                            <a:schemeClr val="tx1"/>
                          </a:solidFill>
                        </a:rPr>
                        <a:t>1</a:t>
                      </a:r>
                      <a:endParaRPr lang="it-IT" sz="1200" b="0" dirty="0">
                        <a:solidFill>
                          <a:schemeClr val="tx1"/>
                        </a:solidFill>
                      </a:endParaRPr>
                    </a:p>
                  </a:txBody>
                  <a:tcPr>
                    <a:solidFill>
                      <a:schemeClr val="accent1">
                        <a:lumMod val="20000"/>
                        <a:lumOff val="80000"/>
                      </a:schemeClr>
                    </a:solidFill>
                  </a:tcPr>
                </a:tc>
              </a:tr>
              <a:tr h="360039">
                <a:tc>
                  <a:txBody>
                    <a:bodyPr/>
                    <a:lstStyle/>
                    <a:p>
                      <a:r>
                        <a:rPr lang="it-IT" sz="1200" b="0" dirty="0" smtClean="0">
                          <a:solidFill>
                            <a:schemeClr val="tx1"/>
                          </a:solidFill>
                        </a:rPr>
                        <a:t>Membro di Commissione di </a:t>
                      </a:r>
                      <a:r>
                        <a:rPr lang="it-IT" sz="1200" b="0" dirty="0" err="1" smtClean="0">
                          <a:solidFill>
                            <a:schemeClr val="tx1"/>
                          </a:solidFill>
                        </a:rPr>
                        <a:t>ASN</a:t>
                      </a:r>
                      <a:r>
                        <a:rPr lang="it-IT" sz="1200" b="0" dirty="0" smtClean="0">
                          <a:solidFill>
                            <a:schemeClr val="tx1"/>
                          </a:solidFill>
                        </a:rPr>
                        <a:t> per il biennio 2012-2013 che abbia condotto a termine almeno una tornata o per un periodo pari ad almeno 6 mesi</a:t>
                      </a:r>
                      <a:endParaRPr lang="it-IT" sz="1200" b="0" dirty="0">
                        <a:solidFill>
                          <a:schemeClr val="tx1"/>
                        </a:solidFill>
                      </a:endParaRPr>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200" b="0" dirty="0" smtClean="0">
                          <a:solidFill>
                            <a:schemeClr val="tx1"/>
                          </a:solidFill>
                        </a:rPr>
                        <a:t>1</a:t>
                      </a:r>
                      <a:endParaRPr lang="it-IT" sz="1200" b="0" dirty="0">
                        <a:solidFill>
                          <a:schemeClr val="tx1"/>
                        </a:solidFill>
                      </a:endParaRPr>
                    </a:p>
                  </a:txBody>
                  <a:tcPr>
                    <a:solidFill>
                      <a:schemeClr val="accent1">
                        <a:lumMod val="20000"/>
                        <a:lumOff val="80000"/>
                      </a:schemeClr>
                    </a:solidFill>
                  </a:tcPr>
                </a:tc>
              </a:tr>
            </a:tbl>
          </a:graphicData>
        </a:graphic>
      </p:graphicFrame>
      <p:sp>
        <p:nvSpPr>
          <p:cNvPr id="6" name="Rettangolo 5"/>
          <p:cNvSpPr/>
          <p:nvPr/>
        </p:nvSpPr>
        <p:spPr>
          <a:xfrm>
            <a:off x="2426467" y="5157192"/>
            <a:ext cx="5976664" cy="646331"/>
          </a:xfrm>
          <a:prstGeom prst="rect">
            <a:avLst/>
          </a:prstGeom>
        </p:spPr>
        <p:txBody>
          <a:bodyPr wrap="square">
            <a:spAutoFit/>
          </a:bodyPr>
          <a:lstStyle/>
          <a:p>
            <a:r>
              <a:rPr lang="it-IT" b="1" dirty="0" smtClean="0"/>
              <a:t>Gli Addetti a tempo definito o parziale non usufruiscono di esenzioni</a:t>
            </a:r>
            <a:endParaRPr lang="it-IT" b="1" dirty="0"/>
          </a:p>
        </p:txBody>
      </p:sp>
    </p:spTree>
    <p:extLst>
      <p:ext uri="{BB962C8B-B14F-4D97-AF65-F5344CB8AC3E}">
        <p14:creationId xmlns:p14="http://schemas.microsoft.com/office/powerpoint/2010/main" val="2226637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339752" y="2276872"/>
            <a:ext cx="6172200" cy="2880320"/>
          </a:xfrm>
        </p:spPr>
        <p:txBody>
          <a:bodyPr>
            <a:noAutofit/>
          </a:bodyPr>
          <a:lstStyle/>
          <a:p>
            <a:r>
              <a:rPr lang="it-IT" sz="2400" dirty="0" smtClean="0">
                <a:ln>
                  <a:solidFill>
                    <a:schemeClr val="accent1"/>
                  </a:solidFill>
                </a:ln>
              </a:rPr>
              <a:t/>
            </a:r>
            <a:br>
              <a:rPr lang="it-IT" sz="2400" dirty="0" smtClean="0">
                <a:ln>
                  <a:solidFill>
                    <a:schemeClr val="accent1"/>
                  </a:solidFill>
                </a:ln>
              </a:rPr>
            </a:br>
            <a:r>
              <a:rPr lang="it-IT" sz="2400" dirty="0">
                <a:ln>
                  <a:solidFill>
                    <a:schemeClr val="accent1"/>
                  </a:solidFill>
                </a:ln>
              </a:rPr>
              <a:t/>
            </a:r>
            <a:br>
              <a:rPr lang="it-IT" sz="2400" dirty="0">
                <a:ln>
                  <a:solidFill>
                    <a:schemeClr val="accent1"/>
                  </a:solidFill>
                </a:ln>
              </a:rPr>
            </a:br>
            <a:r>
              <a:rPr lang="it-IT" sz="2400" dirty="0" smtClean="0">
                <a:ln>
                  <a:solidFill>
                    <a:schemeClr val="accent1"/>
                  </a:solidFill>
                </a:ln>
              </a:rPr>
              <a:t/>
            </a:r>
            <a:br>
              <a:rPr lang="it-IT" sz="2400" dirty="0" smtClean="0">
                <a:ln>
                  <a:solidFill>
                    <a:schemeClr val="accent1"/>
                  </a:solidFill>
                </a:ln>
              </a:rPr>
            </a:br>
            <a:r>
              <a:rPr lang="it-IT" sz="2400" dirty="0" smtClean="0">
                <a:ln>
                  <a:solidFill>
                    <a:schemeClr val="accent1"/>
                  </a:solidFill>
                </a:ln>
              </a:rPr>
              <a:t>       </a:t>
            </a:r>
            <a:r>
              <a:rPr lang="it-IT" sz="2400" dirty="0" smtClean="0">
                <a:ln>
                  <a:solidFill>
                    <a:schemeClr val="accent1"/>
                  </a:solidFill>
                </a:ln>
                <a:latin typeface="Times New Roman" panose="02020603050405020304" pitchFamily="18" charset="0"/>
                <a:cs typeface="Times New Roman" panose="02020603050405020304" pitchFamily="18" charset="0"/>
              </a:rPr>
              <a:t>GLI «ADDETTI</a:t>
            </a:r>
            <a:r>
              <a:rPr lang="it-IT" sz="2400" dirty="0">
                <a:ln>
                  <a:solidFill>
                    <a:schemeClr val="accent1"/>
                  </a:solidFill>
                </a:ln>
                <a:latin typeface="Times New Roman" panose="02020603050405020304" pitchFamily="18" charset="0"/>
                <a:cs typeface="Times New Roman" panose="02020603050405020304" pitchFamily="18" charset="0"/>
              </a:rPr>
              <a:t>» ACCREDITABILI</a:t>
            </a:r>
            <a:r>
              <a:rPr lang="it-IT" sz="2400" dirty="0" smtClean="0">
                <a:ln>
                  <a:solidFill>
                    <a:schemeClr val="accent1"/>
                  </a:solidFill>
                </a:ln>
              </a:rPr>
              <a:t/>
            </a:r>
            <a:br>
              <a:rPr lang="it-IT" sz="2400" dirty="0" smtClean="0">
                <a:ln>
                  <a:solidFill>
                    <a:schemeClr val="accent1"/>
                  </a:solidFill>
                </a:ln>
              </a:rPr>
            </a:br>
            <a:r>
              <a:rPr lang="it-IT" sz="2400" dirty="0" smtClean="0">
                <a:ln>
                  <a:solidFill>
                    <a:schemeClr val="accent1"/>
                  </a:solidFill>
                </a:ln>
              </a:rPr>
              <a:t/>
            </a:r>
            <a:br>
              <a:rPr lang="it-IT" sz="2400" dirty="0" smtClean="0">
                <a:ln>
                  <a:solidFill>
                    <a:schemeClr val="accent1"/>
                  </a:solidFill>
                </a:ln>
              </a:rPr>
            </a:br>
            <a:r>
              <a:rPr lang="it-IT" sz="2400" b="0" cap="none" dirty="0" smtClean="0">
                <a:latin typeface="Times New Roman" panose="02020603050405020304" pitchFamily="18" charset="0"/>
                <a:ea typeface="+mn-ea"/>
                <a:cs typeface="Times New Roman" panose="02020603050405020304" pitchFamily="18" charset="0"/>
              </a:rPr>
              <a:t>- Professori Ordinari</a:t>
            </a:r>
            <a:br>
              <a:rPr lang="it-IT" sz="2400" b="0" cap="none" dirty="0" smtClean="0">
                <a:latin typeface="Times New Roman" panose="02020603050405020304" pitchFamily="18" charset="0"/>
                <a:ea typeface="+mn-ea"/>
                <a:cs typeface="Times New Roman" panose="02020603050405020304" pitchFamily="18" charset="0"/>
              </a:rPr>
            </a:br>
            <a:r>
              <a:rPr lang="it-IT" sz="2400" b="0" cap="none" dirty="0" smtClean="0">
                <a:latin typeface="Times New Roman" panose="02020603050405020304" pitchFamily="18" charset="0"/>
                <a:ea typeface="+mn-ea"/>
                <a:cs typeface="Times New Roman" panose="02020603050405020304" pitchFamily="18" charset="0"/>
              </a:rPr>
              <a:t>- Professori Associati</a:t>
            </a:r>
            <a:br>
              <a:rPr lang="it-IT" sz="2400" b="0" cap="none" dirty="0" smtClean="0">
                <a:latin typeface="Times New Roman" panose="02020603050405020304" pitchFamily="18" charset="0"/>
                <a:ea typeface="+mn-ea"/>
                <a:cs typeface="Times New Roman" panose="02020603050405020304" pitchFamily="18" charset="0"/>
              </a:rPr>
            </a:br>
            <a:r>
              <a:rPr lang="it-IT" sz="2400" b="0" cap="none" dirty="0" smtClean="0">
                <a:latin typeface="Times New Roman" panose="02020603050405020304" pitchFamily="18" charset="0"/>
                <a:ea typeface="+mn-ea"/>
                <a:cs typeface="Times New Roman" panose="02020603050405020304" pitchFamily="18" charset="0"/>
              </a:rPr>
              <a:t>- Ricercatori Universitari</a:t>
            </a:r>
            <a:br>
              <a:rPr lang="it-IT" sz="2400" b="0" cap="none" dirty="0" smtClean="0">
                <a:latin typeface="Times New Roman" panose="02020603050405020304" pitchFamily="18" charset="0"/>
                <a:ea typeface="+mn-ea"/>
                <a:cs typeface="Times New Roman" panose="02020603050405020304" pitchFamily="18" charset="0"/>
              </a:rPr>
            </a:br>
            <a:r>
              <a:rPr lang="it-IT" sz="2400" b="0" cap="none" dirty="0" smtClean="0">
                <a:latin typeface="Times New Roman" panose="02020603050405020304" pitchFamily="18" charset="0"/>
                <a:ea typeface="+mn-ea"/>
                <a:cs typeface="Times New Roman" panose="02020603050405020304" pitchFamily="18" charset="0"/>
              </a:rPr>
              <a:t>- Ricercatori a tempo determinato</a:t>
            </a:r>
            <a:br>
              <a:rPr lang="it-IT" sz="2400" b="0" cap="none" dirty="0" smtClean="0">
                <a:latin typeface="Times New Roman" panose="02020603050405020304" pitchFamily="18" charset="0"/>
                <a:ea typeface="+mn-ea"/>
                <a:cs typeface="Times New Roman" panose="02020603050405020304" pitchFamily="18" charset="0"/>
              </a:rPr>
            </a:br>
            <a:r>
              <a:rPr lang="it-IT" sz="2400" b="0" cap="none" dirty="0" smtClean="0">
                <a:latin typeface="Times New Roman" panose="02020603050405020304" pitchFamily="18" charset="0"/>
                <a:ea typeface="+mn-ea"/>
                <a:cs typeface="Times New Roman" panose="02020603050405020304" pitchFamily="18" charset="0"/>
              </a:rPr>
              <a:t>- Assistenti</a:t>
            </a:r>
            <a:br>
              <a:rPr lang="it-IT" sz="2400" b="0" cap="none" dirty="0" smtClean="0">
                <a:latin typeface="Times New Roman" panose="02020603050405020304" pitchFamily="18" charset="0"/>
                <a:ea typeface="+mn-ea"/>
                <a:cs typeface="Times New Roman" panose="02020603050405020304" pitchFamily="18" charset="0"/>
              </a:rPr>
            </a:br>
            <a:r>
              <a:rPr lang="it-IT" sz="1600" dirty="0" smtClean="0">
                <a:ln>
                  <a:solidFill>
                    <a:schemeClr val="accent1"/>
                  </a:solidFill>
                </a:ln>
              </a:rPr>
              <a:t/>
            </a:r>
            <a:br>
              <a:rPr lang="it-IT" sz="1600" dirty="0" smtClean="0">
                <a:ln>
                  <a:solidFill>
                    <a:schemeClr val="accent1"/>
                  </a:solidFill>
                </a:ln>
              </a:rPr>
            </a:br>
            <a:r>
              <a:rPr lang="it-IT" sz="2000" cap="none" dirty="0">
                <a:latin typeface="Times New Roman" panose="02020603050405020304" pitchFamily="18" charset="0"/>
                <a:ea typeface="+mn-ea"/>
                <a:cs typeface="Times New Roman" panose="02020603050405020304" pitchFamily="18" charset="0"/>
              </a:rPr>
              <a:t>TUTTI IN SERVIZIO </a:t>
            </a:r>
            <a:r>
              <a:rPr lang="it-IT" sz="2000" cap="none" dirty="0" smtClean="0">
                <a:latin typeface="Times New Roman" panose="02020603050405020304" pitchFamily="18" charset="0"/>
                <a:ea typeface="+mn-ea"/>
                <a:cs typeface="Times New Roman" panose="02020603050405020304" pitchFamily="18" charset="0"/>
              </a:rPr>
              <a:t>AL 1° </a:t>
            </a:r>
            <a:r>
              <a:rPr lang="it-IT" sz="2000" cap="none" dirty="0">
                <a:latin typeface="Times New Roman" panose="02020603050405020304" pitchFamily="18" charset="0"/>
                <a:ea typeface="+mn-ea"/>
                <a:cs typeface="Times New Roman" panose="02020603050405020304" pitchFamily="18" charset="0"/>
              </a:rPr>
              <a:t>NOVEMBRE 2015</a:t>
            </a:r>
            <a:r>
              <a:rPr lang="it-IT" sz="2400" dirty="0">
                <a:ln>
                  <a:solidFill>
                    <a:schemeClr val="accent1"/>
                  </a:solidFill>
                </a:ln>
              </a:rPr>
              <a:t/>
            </a:r>
            <a:br>
              <a:rPr lang="it-IT" sz="2400" dirty="0">
                <a:ln>
                  <a:solidFill>
                    <a:schemeClr val="accent1"/>
                  </a:solidFill>
                </a:ln>
              </a:rPr>
            </a:br>
            <a:endParaRPr lang="it-IT" sz="2400" dirty="0">
              <a:ln>
                <a:solidFill>
                  <a:schemeClr val="accent1"/>
                </a:solidFill>
              </a:ln>
            </a:endParaRPr>
          </a:p>
        </p:txBody>
      </p:sp>
      <p:sp>
        <p:nvSpPr>
          <p:cNvPr id="3" name="Sottotitolo 2"/>
          <p:cNvSpPr>
            <a:spLocks noGrp="1"/>
          </p:cNvSpPr>
          <p:nvPr>
            <p:ph type="subTitle" idx="1"/>
          </p:nvPr>
        </p:nvSpPr>
        <p:spPr>
          <a:xfrm>
            <a:off x="2411760" y="6165304"/>
            <a:ext cx="6172200" cy="360040"/>
          </a:xfrm>
        </p:spPr>
        <p:txBody>
          <a:bodyPr>
            <a:normAutofit lnSpcReduction="10000"/>
          </a:bodyPr>
          <a:lstStyle/>
          <a:p>
            <a:pPr algn="ctr"/>
            <a:r>
              <a:rPr lang="it-IT" b="0" dirty="0">
                <a:solidFill>
                  <a:schemeClr val="tx1"/>
                </a:solidFill>
                <a:latin typeface="Times New Roman" panose="02020603050405020304" pitchFamily="18" charset="0"/>
                <a:cs typeface="Times New Roman" panose="02020603050405020304" pitchFamily="18" charset="0"/>
              </a:rPr>
              <a:t>Ufficio Ricerca Nazionale</a:t>
            </a:r>
          </a:p>
          <a:p>
            <a:endParaRPr lang="it-IT" dirty="0"/>
          </a:p>
        </p:txBody>
      </p:sp>
      <p:pic>
        <p:nvPicPr>
          <p:cNvPr id="5" name="Immagine 4" descr="logo_VQR"/>
          <p:cNvPicPr/>
          <p:nvPr/>
        </p:nvPicPr>
        <p:blipFill>
          <a:blip r:embed="rId3">
            <a:extLst>
              <a:ext uri="{28A0092B-C50C-407E-A947-70E740481C1C}">
                <a14:useLocalDpi xmlns:a14="http://schemas.microsoft.com/office/drawing/2010/main" val="0"/>
              </a:ext>
            </a:extLst>
          </a:blip>
          <a:srcRect/>
          <a:stretch>
            <a:fillRect/>
          </a:stretch>
        </p:blipFill>
        <p:spPr bwMode="auto">
          <a:xfrm>
            <a:off x="4411703" y="283121"/>
            <a:ext cx="1333500" cy="819150"/>
          </a:xfrm>
          <a:prstGeom prst="rect">
            <a:avLst/>
          </a:prstGeom>
          <a:noFill/>
          <a:ln>
            <a:noFill/>
          </a:ln>
        </p:spPr>
      </p:pic>
    </p:spTree>
    <p:extLst>
      <p:ext uri="{BB962C8B-B14F-4D97-AF65-F5344CB8AC3E}">
        <p14:creationId xmlns:p14="http://schemas.microsoft.com/office/powerpoint/2010/main" val="1320330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276250"/>
            <a:ext cx="5454122" cy="584775"/>
          </a:xfrm>
          <a:prstGeom prst="rect">
            <a:avLst/>
          </a:prstGeom>
        </p:spPr>
        <p:txBody>
          <a:bodyPr wrap="none">
            <a:spAutoFit/>
          </a:bodyPr>
          <a:lstStyle/>
          <a:p>
            <a:r>
              <a:rPr lang="it-IT" sz="3200" b="1" cap="small" dirty="0" smtClean="0">
                <a:ln>
                  <a:solidFill>
                    <a:schemeClr val="accent1"/>
                  </a:solidFill>
                </a:ln>
                <a:solidFill>
                  <a:schemeClr val="tx2"/>
                </a:solidFill>
                <a:latin typeface="Times New Roman" panose="02020603050405020304" pitchFamily="18" charset="0"/>
                <a:ea typeface="+mj-ea"/>
                <a:cs typeface="Times New Roman" panose="02020603050405020304" pitchFamily="18" charset="0"/>
              </a:rPr>
              <a:t>Esenzioni parziali o totali</a:t>
            </a:r>
            <a:endPar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8" name="CasellaDiTesto 7"/>
          <p:cNvSpPr txBox="1"/>
          <p:nvPr/>
        </p:nvSpPr>
        <p:spPr>
          <a:xfrm>
            <a:off x="1763688" y="2469162"/>
            <a:ext cx="7488832" cy="1200329"/>
          </a:xfrm>
          <a:prstGeom prst="rect">
            <a:avLst/>
          </a:prstGeom>
          <a:noFill/>
        </p:spPr>
        <p:txBody>
          <a:bodyPr wrap="square" rtlCol="0">
            <a:spAutoFit/>
          </a:bodyPr>
          <a:lstStyle/>
          <a:p>
            <a:r>
              <a:rPr lang="it-IT" b="1" dirty="0" smtClean="0"/>
              <a:t>L’ESENZIONE TOTALE O PARZIALE E’ FACOLTATIVA</a:t>
            </a:r>
          </a:p>
          <a:p>
            <a:endParaRPr lang="it-IT" b="1" dirty="0"/>
          </a:p>
          <a:p>
            <a:r>
              <a:rPr lang="it-IT" dirty="0" smtClean="0"/>
              <a:t>Ogni Addetto è comunque libero di presentare anche la totalità dei prodotti attesi per la fascia di appartenenza</a:t>
            </a:r>
            <a:endParaRPr lang="it-IT" dirty="0"/>
          </a:p>
        </p:txBody>
      </p:sp>
    </p:spTree>
    <p:extLst>
      <p:ext uri="{BB962C8B-B14F-4D97-AF65-F5344CB8AC3E}">
        <p14:creationId xmlns:p14="http://schemas.microsoft.com/office/powerpoint/2010/main" val="25243930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963130" y="1343624"/>
            <a:ext cx="5230534" cy="523220"/>
          </a:xfrm>
          <a:prstGeom prst="rect">
            <a:avLst/>
          </a:prstGeom>
        </p:spPr>
        <p:txBody>
          <a:bodyPr wrap="none">
            <a:spAutoFit/>
          </a:bodyPr>
          <a:lstStyle/>
          <a:p>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PRESENTAZIONE</a:t>
            </a:r>
            <a:r>
              <a:rPr lang="it-IT" sz="28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 </a:t>
            </a:r>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DEI PRODOTTI </a:t>
            </a:r>
          </a:p>
        </p:txBody>
      </p:sp>
      <p:sp>
        <p:nvSpPr>
          <p:cNvPr id="6" name="CasellaDiTesto 5"/>
          <p:cNvSpPr txBox="1"/>
          <p:nvPr/>
        </p:nvSpPr>
        <p:spPr>
          <a:xfrm>
            <a:off x="2123729" y="2085858"/>
            <a:ext cx="6408712" cy="4278094"/>
          </a:xfrm>
          <a:prstGeom prst="rect">
            <a:avLst/>
          </a:prstGeom>
          <a:noFill/>
        </p:spPr>
        <p:txBody>
          <a:bodyPr wrap="square" rtlCol="0">
            <a:spAutoFit/>
          </a:bodyPr>
          <a:lstStyle/>
          <a:p>
            <a:r>
              <a:rPr lang="it-IT" sz="1600" dirty="0" smtClean="0"/>
              <a:t>I prodotti </a:t>
            </a:r>
            <a:r>
              <a:rPr lang="it-IT" sz="1600" b="1" dirty="0" smtClean="0"/>
              <a:t>con più autori </a:t>
            </a:r>
            <a:r>
              <a:rPr lang="it-IT" sz="1600" dirty="0" smtClean="0"/>
              <a:t>devono essere presentati </a:t>
            </a:r>
            <a:r>
              <a:rPr lang="it-IT" sz="1600" b="1" dirty="0" smtClean="0"/>
              <a:t>una sola volta</a:t>
            </a:r>
            <a:r>
              <a:rPr lang="it-IT" sz="1600" dirty="0" smtClean="0"/>
              <a:t>. </a:t>
            </a:r>
            <a:endParaRPr lang="it-IT" sz="1600" dirty="0"/>
          </a:p>
          <a:p>
            <a:r>
              <a:rPr lang="it-IT" sz="1600" dirty="0" smtClean="0"/>
              <a:t>Si consiglia agli Addetti di selezionare in via cautelativa </a:t>
            </a:r>
            <a:r>
              <a:rPr lang="it-IT" sz="1600" b="1" dirty="0" smtClean="0"/>
              <a:t>un numero maggiore di prodotti.  </a:t>
            </a:r>
          </a:p>
          <a:p>
            <a:endParaRPr lang="it-IT" sz="1600" dirty="0"/>
          </a:p>
          <a:p>
            <a:r>
              <a:rPr lang="it-IT" sz="1600" dirty="0" smtClean="0"/>
              <a:t>Per ogni prodotto dovrà essere compilata da parte dell’Addetto una </a:t>
            </a:r>
            <a:r>
              <a:rPr lang="it-IT" sz="1600" b="1" dirty="0" smtClean="0"/>
              <a:t>scheda descrittiva </a:t>
            </a:r>
            <a:r>
              <a:rPr lang="it-IT" sz="1600" dirty="0" smtClean="0"/>
              <a:t>con le seguenti informazioni: </a:t>
            </a:r>
          </a:p>
          <a:p>
            <a:pPr marL="285750" indent="-285750">
              <a:buFontTx/>
              <a:buChar char="-"/>
            </a:pPr>
            <a:r>
              <a:rPr lang="it-IT" sz="1600" dirty="0" smtClean="0"/>
              <a:t>Metadati bibliografici inclusi codici ISI e </a:t>
            </a:r>
            <a:r>
              <a:rPr lang="it-IT" sz="1600" dirty="0" err="1" smtClean="0"/>
              <a:t>Scopus</a:t>
            </a:r>
            <a:endParaRPr lang="it-IT" sz="1600" dirty="0" smtClean="0"/>
          </a:p>
          <a:p>
            <a:pPr marL="285750" indent="-285750">
              <a:buFontTx/>
              <a:buChar char="-"/>
            </a:pPr>
            <a:r>
              <a:rPr lang="it-IT" sz="1600" dirty="0" smtClean="0"/>
              <a:t>Codice </a:t>
            </a:r>
            <a:r>
              <a:rPr lang="it-IT" sz="1600" dirty="0" err="1" smtClean="0"/>
              <a:t>Orcid</a:t>
            </a:r>
            <a:endParaRPr lang="it-IT" sz="1600" dirty="0" smtClean="0"/>
          </a:p>
          <a:p>
            <a:pPr marL="285750" indent="-285750">
              <a:buFontTx/>
              <a:buChar char="-"/>
            </a:pPr>
            <a:r>
              <a:rPr lang="it-IT" sz="1600" dirty="0" smtClean="0"/>
              <a:t>Area, settore concorsuale, </a:t>
            </a:r>
            <a:r>
              <a:rPr lang="it-IT" sz="1600" dirty="0" err="1" smtClean="0"/>
              <a:t>SSD</a:t>
            </a:r>
            <a:r>
              <a:rPr lang="it-IT" sz="1600" dirty="0" smtClean="0"/>
              <a:t>, </a:t>
            </a:r>
            <a:r>
              <a:rPr lang="it-IT" sz="1600" dirty="0" err="1" smtClean="0"/>
              <a:t>ERC</a:t>
            </a:r>
            <a:r>
              <a:rPr lang="it-IT" sz="1600" dirty="0"/>
              <a:t> </a:t>
            </a:r>
            <a:r>
              <a:rPr lang="it-IT" sz="1600" dirty="0" smtClean="0"/>
              <a:t>del prodotto</a:t>
            </a:r>
          </a:p>
          <a:p>
            <a:pPr marL="285750" indent="-285750">
              <a:buFontTx/>
              <a:buChar char="-"/>
            </a:pPr>
            <a:r>
              <a:rPr lang="it-IT" sz="1600" dirty="0" smtClean="0"/>
              <a:t>Lingua </a:t>
            </a:r>
          </a:p>
          <a:p>
            <a:pPr marL="285750" indent="-285750">
              <a:buFontTx/>
              <a:buChar char="-"/>
            </a:pPr>
            <a:r>
              <a:rPr lang="it-IT" sz="1600" dirty="0" err="1" smtClean="0"/>
              <a:t>Abstract</a:t>
            </a:r>
            <a:endParaRPr lang="it-IT" sz="1600" dirty="0" smtClean="0"/>
          </a:p>
          <a:p>
            <a:pPr marL="285750" indent="-285750">
              <a:buFontTx/>
              <a:buChar char="-"/>
            </a:pPr>
            <a:r>
              <a:rPr lang="it-IT" sz="1600" dirty="0" smtClean="0"/>
              <a:t>Eventuale segnalazione di preferenza per una valutazione </a:t>
            </a:r>
            <a:r>
              <a:rPr lang="it-IT" sz="1600" dirty="0" err="1" smtClean="0"/>
              <a:t>peer</a:t>
            </a:r>
            <a:r>
              <a:rPr lang="it-IT" sz="1600" dirty="0" smtClean="0"/>
              <a:t> </a:t>
            </a:r>
            <a:r>
              <a:rPr lang="it-IT" sz="1600" dirty="0" err="1" smtClean="0"/>
              <a:t>review</a:t>
            </a:r>
            <a:endParaRPr lang="it-IT" sz="1600" dirty="0" smtClean="0"/>
          </a:p>
          <a:p>
            <a:pPr marL="285750" indent="-285750">
              <a:buFontTx/>
              <a:buChar char="-"/>
            </a:pPr>
            <a:r>
              <a:rPr lang="it-IT" sz="1600" dirty="0" smtClean="0"/>
              <a:t>Descrizione dell’importanza del prodotto nel contesto scientifico internazionale</a:t>
            </a:r>
          </a:p>
          <a:p>
            <a:pPr marL="285750" indent="-285750">
              <a:buFontTx/>
              <a:buChar char="-"/>
            </a:pPr>
            <a:r>
              <a:rPr lang="it-IT" sz="1600" dirty="0" smtClean="0"/>
              <a:t>Eventuali premi o recensioni del prodotto </a:t>
            </a:r>
            <a:endParaRPr lang="it-IT" sz="1600" dirty="0"/>
          </a:p>
        </p:txBody>
      </p:sp>
    </p:spTree>
    <p:extLst>
      <p:ext uri="{BB962C8B-B14F-4D97-AF65-F5344CB8AC3E}">
        <p14:creationId xmlns:p14="http://schemas.microsoft.com/office/powerpoint/2010/main" val="26838299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963130" y="1343624"/>
            <a:ext cx="5230534" cy="523220"/>
          </a:xfrm>
          <a:prstGeom prst="rect">
            <a:avLst/>
          </a:prstGeom>
        </p:spPr>
        <p:txBody>
          <a:bodyPr wrap="none">
            <a:spAutoFit/>
          </a:bodyPr>
          <a:lstStyle/>
          <a:p>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PRESENTAZIONE</a:t>
            </a:r>
            <a:r>
              <a:rPr lang="it-IT" sz="28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 </a:t>
            </a:r>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DEI PRODOTTI </a:t>
            </a:r>
          </a:p>
        </p:txBody>
      </p:sp>
      <p:sp>
        <p:nvSpPr>
          <p:cNvPr id="6" name="CasellaDiTesto 5"/>
          <p:cNvSpPr txBox="1"/>
          <p:nvPr/>
        </p:nvSpPr>
        <p:spPr>
          <a:xfrm>
            <a:off x="2195736" y="2204864"/>
            <a:ext cx="6408712" cy="2985433"/>
          </a:xfrm>
          <a:prstGeom prst="rect">
            <a:avLst/>
          </a:prstGeom>
          <a:noFill/>
        </p:spPr>
        <p:txBody>
          <a:bodyPr wrap="square" rtlCol="0">
            <a:spAutoFit/>
          </a:bodyPr>
          <a:lstStyle/>
          <a:p>
            <a:pPr algn="just"/>
            <a:r>
              <a:rPr lang="it-IT" sz="2000" dirty="0" smtClean="0"/>
              <a:t>Ai metadati del prodotto deve essere allegato </a:t>
            </a:r>
            <a:r>
              <a:rPr lang="it-IT" sz="2000" b="1" dirty="0" smtClean="0"/>
              <a:t>il full text della pubblicazione </a:t>
            </a:r>
            <a:r>
              <a:rPr lang="it-IT" sz="2000" dirty="0" smtClean="0"/>
              <a:t>in formato PDF.</a:t>
            </a:r>
          </a:p>
          <a:p>
            <a:pPr algn="just"/>
            <a:endParaRPr lang="it-IT" sz="800" dirty="0" smtClean="0"/>
          </a:p>
          <a:p>
            <a:pPr algn="just"/>
            <a:r>
              <a:rPr lang="it-IT" sz="2000" dirty="0" smtClean="0"/>
              <a:t>Solo in casi eccezionali e motivati di indisponibilità dei prodotti in formato elettronico, è ammesso l’invio in </a:t>
            </a:r>
            <a:r>
              <a:rPr lang="it-IT" sz="2000" u="sng" dirty="0" smtClean="0"/>
              <a:t>formato cartaceo </a:t>
            </a:r>
            <a:r>
              <a:rPr lang="it-IT" sz="2000" b="1" dirty="0" smtClean="0"/>
              <a:t>previo assenso da parte dei </a:t>
            </a:r>
            <a:r>
              <a:rPr lang="it-IT" sz="2000" b="1" dirty="0" err="1" smtClean="0"/>
              <a:t>GEV</a:t>
            </a:r>
            <a:r>
              <a:rPr lang="it-IT" sz="2000" b="1" dirty="0" smtClean="0"/>
              <a:t> </a:t>
            </a:r>
            <a:r>
              <a:rPr lang="it-IT" sz="2000" dirty="0" smtClean="0"/>
              <a:t>e nei soli casi in cui </a:t>
            </a:r>
            <a:r>
              <a:rPr lang="it-IT" sz="2000" b="1" dirty="0" smtClean="0"/>
              <a:t>l’editore neghi di fornire il PDF</a:t>
            </a:r>
            <a:r>
              <a:rPr lang="it-IT" sz="2000" dirty="0" smtClean="0"/>
              <a:t> e se l’autore non sia in possesso di una versione elettronica </a:t>
            </a:r>
            <a:r>
              <a:rPr lang="it-IT" sz="2000" dirty="0" err="1" smtClean="0"/>
              <a:t>pre-print</a:t>
            </a:r>
            <a:r>
              <a:rPr lang="it-IT" sz="2000" dirty="0" smtClean="0"/>
              <a:t> post-</a:t>
            </a:r>
            <a:r>
              <a:rPr lang="it-IT" sz="2000" dirty="0" err="1" smtClean="0"/>
              <a:t>peer</a:t>
            </a:r>
            <a:r>
              <a:rPr lang="it-IT" sz="2000" dirty="0" smtClean="0"/>
              <a:t> </a:t>
            </a:r>
            <a:r>
              <a:rPr lang="it-IT" sz="2000" dirty="0" err="1" smtClean="0"/>
              <a:t>review</a:t>
            </a:r>
            <a:r>
              <a:rPr lang="it-IT" sz="2000" dirty="0" smtClean="0"/>
              <a:t> (post-</a:t>
            </a:r>
            <a:r>
              <a:rPr lang="it-IT" sz="2000" dirty="0" err="1" smtClean="0"/>
              <a:t>print</a:t>
            </a:r>
            <a:r>
              <a:rPr lang="it-IT" sz="2000" dirty="0" smtClean="0"/>
              <a:t>) conforme alla versione pubblicata. </a:t>
            </a:r>
            <a:endParaRPr lang="it-IT" sz="2000" dirty="0"/>
          </a:p>
        </p:txBody>
      </p:sp>
    </p:spTree>
    <p:extLst>
      <p:ext uri="{BB962C8B-B14F-4D97-AF65-F5344CB8AC3E}">
        <p14:creationId xmlns:p14="http://schemas.microsoft.com/office/powerpoint/2010/main" val="41400548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963130" y="1343624"/>
            <a:ext cx="5230534" cy="523220"/>
          </a:xfrm>
          <a:prstGeom prst="rect">
            <a:avLst/>
          </a:prstGeom>
        </p:spPr>
        <p:txBody>
          <a:bodyPr wrap="none">
            <a:spAutoFit/>
          </a:bodyPr>
          <a:lstStyle/>
          <a:p>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PRESENTAZIONE</a:t>
            </a:r>
            <a:r>
              <a:rPr lang="it-IT" sz="28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 </a:t>
            </a:r>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DEI PRODOTTI </a:t>
            </a:r>
          </a:p>
        </p:txBody>
      </p:sp>
      <p:sp>
        <p:nvSpPr>
          <p:cNvPr id="6" name="CasellaDiTesto 5"/>
          <p:cNvSpPr txBox="1"/>
          <p:nvPr/>
        </p:nvSpPr>
        <p:spPr>
          <a:xfrm>
            <a:off x="2339752" y="2564904"/>
            <a:ext cx="6408712" cy="1938992"/>
          </a:xfrm>
          <a:prstGeom prst="rect">
            <a:avLst/>
          </a:prstGeom>
          <a:noFill/>
        </p:spPr>
        <p:txBody>
          <a:bodyPr wrap="square" rtlCol="0">
            <a:spAutoFit/>
          </a:bodyPr>
          <a:lstStyle/>
          <a:p>
            <a:pPr algn="just"/>
            <a:r>
              <a:rPr lang="it-IT" sz="2400" dirty="0" smtClean="0"/>
              <a:t>LA VALUTAZIONE E’ RIFERITA AL PRODOTTO </a:t>
            </a:r>
            <a:r>
              <a:rPr lang="it-IT" sz="2400" b="1" u="sng" dirty="0" smtClean="0"/>
              <a:t>E NON ALL’ADDETTO </a:t>
            </a:r>
            <a:r>
              <a:rPr lang="it-IT" sz="2400" dirty="0" smtClean="0"/>
              <a:t>E PERTANTO E’ DEL TUTTO IRRILEVANTE LA POSIZIONE DEGLI AUTORI NELLA RELATIVA LISTA </a:t>
            </a:r>
            <a:endParaRPr lang="it-IT" sz="2400" dirty="0"/>
          </a:p>
        </p:txBody>
      </p:sp>
    </p:spTree>
    <p:extLst>
      <p:ext uri="{BB962C8B-B14F-4D97-AF65-F5344CB8AC3E}">
        <p14:creationId xmlns:p14="http://schemas.microsoft.com/office/powerpoint/2010/main" val="34361730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963130" y="1343624"/>
            <a:ext cx="5230534" cy="523220"/>
          </a:xfrm>
          <a:prstGeom prst="rect">
            <a:avLst/>
          </a:prstGeom>
        </p:spPr>
        <p:txBody>
          <a:bodyPr wrap="none">
            <a:spAutoFit/>
          </a:bodyPr>
          <a:lstStyle/>
          <a:p>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PRESENTAZIONE</a:t>
            </a:r>
            <a:r>
              <a:rPr lang="it-IT" sz="28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 </a:t>
            </a:r>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DEI PRODOTTI </a:t>
            </a:r>
          </a:p>
        </p:txBody>
      </p:sp>
      <p:sp>
        <p:nvSpPr>
          <p:cNvPr id="6" name="CasellaDiTesto 5"/>
          <p:cNvSpPr txBox="1"/>
          <p:nvPr/>
        </p:nvSpPr>
        <p:spPr>
          <a:xfrm>
            <a:off x="2195736" y="2204864"/>
            <a:ext cx="6408712" cy="3016210"/>
          </a:xfrm>
          <a:prstGeom prst="rect">
            <a:avLst/>
          </a:prstGeom>
          <a:noFill/>
        </p:spPr>
        <p:txBody>
          <a:bodyPr wrap="square" rtlCol="0">
            <a:spAutoFit/>
          </a:bodyPr>
          <a:lstStyle/>
          <a:p>
            <a:pPr algn="just"/>
            <a:r>
              <a:rPr lang="it-IT" sz="2000" dirty="0" smtClean="0"/>
              <a:t>Al sito </a:t>
            </a:r>
            <a:r>
              <a:rPr lang="it-IT" sz="2000" dirty="0" err="1" smtClean="0"/>
              <a:t>Unife</a:t>
            </a:r>
            <a:r>
              <a:rPr lang="it-IT" sz="2000" dirty="0" smtClean="0"/>
              <a:t>:</a:t>
            </a:r>
          </a:p>
          <a:p>
            <a:pPr algn="just"/>
            <a:endParaRPr lang="it-IT" sz="800" dirty="0" smtClean="0"/>
          </a:p>
          <a:p>
            <a:pPr algn="just"/>
            <a:r>
              <a:rPr lang="it-IT" sz="1400" dirty="0" smtClean="0"/>
              <a:t>http</a:t>
            </a:r>
            <a:r>
              <a:rPr lang="it-IT" sz="1400" dirty="0"/>
              <a:t>://www.unife.it/ricerca/valutazione-qualita-della-ricerca-vqr-2011-2013/giornata-informativa-vqr-2011-2014 </a:t>
            </a:r>
            <a:endParaRPr lang="it-IT" sz="1400" dirty="0" smtClean="0"/>
          </a:p>
          <a:p>
            <a:pPr algn="just"/>
            <a:endParaRPr lang="it-IT" sz="1400" dirty="0"/>
          </a:p>
          <a:p>
            <a:pPr algn="just"/>
            <a:r>
              <a:rPr lang="it-IT" sz="2000" dirty="0" smtClean="0"/>
              <a:t>è visibile </a:t>
            </a:r>
            <a:r>
              <a:rPr lang="it-IT" sz="2000" dirty="0"/>
              <a:t>il documento </a:t>
            </a:r>
            <a:r>
              <a:rPr lang="it-IT" sz="2000" dirty="0" smtClean="0"/>
              <a:t>«</a:t>
            </a:r>
            <a:r>
              <a:rPr lang="it-IT" sz="2000" i="1" dirty="0" smtClean="0"/>
              <a:t>Gestione dei full text allegati alla scheda prodotto»</a:t>
            </a:r>
            <a:r>
              <a:rPr lang="it-IT" sz="2000" dirty="0" smtClean="0"/>
              <a:t> che riporta i contenuti del «Regolamento </a:t>
            </a:r>
            <a:r>
              <a:rPr lang="it-IT" sz="2000" dirty="0" err="1" smtClean="0"/>
              <a:t>Anvur</a:t>
            </a:r>
            <a:r>
              <a:rPr lang="it-IT" sz="2000" dirty="0" smtClean="0"/>
              <a:t> per l’utilizzo dei testi delle pubblicazioni» oltre che una sintesi delle principali informazioni estratte dal bando e dalle FAQ </a:t>
            </a:r>
            <a:r>
              <a:rPr lang="it-IT" sz="2000" dirty="0" err="1" smtClean="0"/>
              <a:t>VQR</a:t>
            </a:r>
            <a:r>
              <a:rPr lang="it-IT" sz="2000" dirty="0" smtClean="0"/>
              <a:t> dell’</a:t>
            </a:r>
            <a:r>
              <a:rPr lang="it-IT" sz="2000" dirty="0" err="1" smtClean="0"/>
              <a:t>Anvur</a:t>
            </a:r>
            <a:endParaRPr lang="it-IT" sz="2000" dirty="0"/>
          </a:p>
        </p:txBody>
      </p:sp>
    </p:spTree>
    <p:extLst>
      <p:ext uri="{BB962C8B-B14F-4D97-AF65-F5344CB8AC3E}">
        <p14:creationId xmlns:p14="http://schemas.microsoft.com/office/powerpoint/2010/main" val="474288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963130" y="1343624"/>
            <a:ext cx="5230534" cy="523220"/>
          </a:xfrm>
          <a:prstGeom prst="rect">
            <a:avLst/>
          </a:prstGeom>
        </p:spPr>
        <p:txBody>
          <a:bodyPr wrap="none">
            <a:spAutoFit/>
          </a:bodyPr>
          <a:lstStyle/>
          <a:p>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PRESENTAZIONE</a:t>
            </a:r>
            <a:r>
              <a:rPr lang="it-IT" sz="28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 </a:t>
            </a:r>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DEI PRODOTTI </a:t>
            </a:r>
          </a:p>
        </p:txBody>
      </p:sp>
      <p:sp>
        <p:nvSpPr>
          <p:cNvPr id="7" name="CasellaDiTesto 6"/>
          <p:cNvSpPr txBox="1"/>
          <p:nvPr/>
        </p:nvSpPr>
        <p:spPr>
          <a:xfrm>
            <a:off x="2339753" y="2420888"/>
            <a:ext cx="6192688" cy="3046988"/>
          </a:xfrm>
          <a:prstGeom prst="rect">
            <a:avLst/>
          </a:prstGeom>
          <a:noFill/>
        </p:spPr>
        <p:txBody>
          <a:bodyPr wrap="square" rtlCol="0">
            <a:spAutoFit/>
          </a:bodyPr>
          <a:lstStyle/>
          <a:p>
            <a:r>
              <a:rPr lang="it-IT" sz="2400" dirty="0" smtClean="0"/>
              <a:t>I PDF possono essere richiesti direttamente all’Editore </a:t>
            </a:r>
            <a:r>
              <a:rPr lang="it-IT" sz="2400" b="1" dirty="0" smtClean="0"/>
              <a:t>fino alle ore 17,00 dell’8 gennaio 2016.</a:t>
            </a:r>
          </a:p>
          <a:p>
            <a:endParaRPr lang="it-IT" sz="2400" dirty="0"/>
          </a:p>
          <a:p>
            <a:r>
              <a:rPr lang="it-IT" sz="2400" dirty="0" smtClean="0"/>
              <a:t>Gli Editori che si saranno resi disponibili, caricheranno i PDF entro 10 gg lavorativi e comunque </a:t>
            </a:r>
            <a:r>
              <a:rPr lang="it-IT" sz="2400" b="1" dirty="0" smtClean="0"/>
              <a:t>non più tardi delle ore 17.00 del 22 gennaio 2016  </a:t>
            </a:r>
            <a:endParaRPr lang="it-IT" sz="2400" b="1" dirty="0"/>
          </a:p>
        </p:txBody>
      </p:sp>
    </p:spTree>
    <p:extLst>
      <p:ext uri="{BB962C8B-B14F-4D97-AF65-F5344CB8AC3E}">
        <p14:creationId xmlns:p14="http://schemas.microsoft.com/office/powerpoint/2010/main" val="30219328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963130" y="1343624"/>
            <a:ext cx="5230534" cy="523220"/>
          </a:xfrm>
          <a:prstGeom prst="rect">
            <a:avLst/>
          </a:prstGeom>
        </p:spPr>
        <p:txBody>
          <a:bodyPr wrap="none">
            <a:spAutoFit/>
          </a:bodyPr>
          <a:lstStyle/>
          <a:p>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PRESENTAZIONE</a:t>
            </a:r>
            <a:r>
              <a:rPr lang="it-IT" sz="28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 </a:t>
            </a:r>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DEI PRODOTTI </a:t>
            </a:r>
          </a:p>
        </p:txBody>
      </p:sp>
      <p:sp>
        <p:nvSpPr>
          <p:cNvPr id="6" name="CasellaDiTesto 5"/>
          <p:cNvSpPr txBox="1"/>
          <p:nvPr/>
        </p:nvSpPr>
        <p:spPr>
          <a:xfrm>
            <a:off x="2182293" y="2204864"/>
            <a:ext cx="6408712" cy="3539430"/>
          </a:xfrm>
          <a:prstGeom prst="rect">
            <a:avLst/>
          </a:prstGeom>
          <a:noFill/>
        </p:spPr>
        <p:txBody>
          <a:bodyPr wrap="square" rtlCol="0">
            <a:spAutoFit/>
          </a:bodyPr>
          <a:lstStyle/>
          <a:p>
            <a:pPr algn="just"/>
            <a:r>
              <a:rPr lang="it-IT" sz="2800" b="1" dirty="0" smtClean="0"/>
              <a:t>Se a due settimane </a:t>
            </a:r>
            <a:r>
              <a:rPr lang="it-IT" sz="2800" dirty="0" smtClean="0"/>
              <a:t>dalla scadenza per la trasmissione dei prodotti all’</a:t>
            </a:r>
            <a:r>
              <a:rPr lang="it-IT" sz="2800" dirty="0" err="1" smtClean="0"/>
              <a:t>ANVUR</a:t>
            </a:r>
            <a:r>
              <a:rPr lang="it-IT" sz="2800" dirty="0" smtClean="0"/>
              <a:t> non sia ancora disponibile la versione editoriale, l’Università è autorizzata a inserire nel sito </a:t>
            </a:r>
            <a:r>
              <a:rPr lang="it-IT" sz="2800" dirty="0" err="1" smtClean="0"/>
              <a:t>VQR</a:t>
            </a:r>
            <a:r>
              <a:rPr lang="it-IT" sz="2800" dirty="0" smtClean="0"/>
              <a:t> </a:t>
            </a:r>
            <a:r>
              <a:rPr lang="it-IT" sz="2800" dirty="0" err="1" smtClean="0"/>
              <a:t>Cineca</a:t>
            </a:r>
            <a:r>
              <a:rPr lang="it-IT" sz="2800" dirty="0" smtClean="0"/>
              <a:t> </a:t>
            </a:r>
            <a:r>
              <a:rPr lang="it-IT" sz="2800" b="1" dirty="0" smtClean="0"/>
              <a:t>una copia realizzata a cura dell’Addetto </a:t>
            </a:r>
            <a:r>
              <a:rPr lang="it-IT" sz="2800" dirty="0" smtClean="0"/>
              <a:t>(es. scansione copia pdf di html).</a:t>
            </a:r>
            <a:endParaRPr lang="it-IT" sz="2800" dirty="0"/>
          </a:p>
        </p:txBody>
      </p:sp>
    </p:spTree>
    <p:extLst>
      <p:ext uri="{BB962C8B-B14F-4D97-AF65-F5344CB8AC3E}">
        <p14:creationId xmlns:p14="http://schemas.microsoft.com/office/powerpoint/2010/main" val="30219328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963130" y="1343624"/>
            <a:ext cx="4836580" cy="461665"/>
          </a:xfrm>
          <a:prstGeom prst="rect">
            <a:avLst/>
          </a:prstGeom>
        </p:spPr>
        <p:txBody>
          <a:bodyPr wrap="none">
            <a:spAutoFit/>
          </a:bodyPr>
          <a:lstStyle/>
          <a:p>
            <a:r>
              <a:rPr lang="it-IT" sz="2400" b="1" cap="small" dirty="0" smtClean="0">
                <a:ln>
                  <a:solidFill>
                    <a:schemeClr val="accent1"/>
                  </a:solidFill>
                </a:ln>
                <a:solidFill>
                  <a:schemeClr val="tx2"/>
                </a:solidFill>
                <a:latin typeface="Times New Roman" panose="02020603050405020304" pitchFamily="18" charset="0"/>
                <a:ea typeface="+mj-ea"/>
                <a:cs typeface="Times New Roman" panose="02020603050405020304" pitchFamily="18" charset="0"/>
              </a:rPr>
              <a:t>VALUTAZIONE DEI </a:t>
            </a:r>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a:t>
            </a:r>
          </a:p>
        </p:txBody>
      </p:sp>
      <p:sp>
        <p:nvSpPr>
          <p:cNvPr id="7" name="Rettangolo 6"/>
          <p:cNvSpPr/>
          <p:nvPr/>
        </p:nvSpPr>
        <p:spPr>
          <a:xfrm>
            <a:off x="2267744" y="2060848"/>
            <a:ext cx="6696744" cy="3908762"/>
          </a:xfrm>
          <a:prstGeom prst="rect">
            <a:avLst/>
          </a:prstGeom>
        </p:spPr>
        <p:txBody>
          <a:bodyPr wrap="square">
            <a:spAutoFit/>
          </a:bodyPr>
          <a:lstStyle/>
          <a:p>
            <a:pPr algn="just"/>
            <a:r>
              <a:rPr lang="it-IT" sz="1400" dirty="0"/>
              <a:t>I risultati della valutazione sono articolati, per ciascuna Istituzione e Dipartimento, in tre </a:t>
            </a:r>
            <a:r>
              <a:rPr lang="it-IT" sz="1400" dirty="0" smtClean="0"/>
              <a:t>profili di qualità:</a:t>
            </a:r>
          </a:p>
          <a:p>
            <a:pPr algn="just"/>
            <a:endParaRPr lang="it-IT" sz="1400" dirty="0"/>
          </a:p>
          <a:p>
            <a:pPr algn="just">
              <a:tabLst>
                <a:tab pos="182563" algn="l"/>
              </a:tabLst>
            </a:pPr>
            <a:r>
              <a:rPr lang="it-IT" sz="1400" dirty="0" smtClean="0"/>
              <a:t>a) profilo </a:t>
            </a:r>
            <a:r>
              <a:rPr lang="it-IT" sz="1400" dirty="0"/>
              <a:t>di qualità dei prodotti della </a:t>
            </a:r>
            <a:r>
              <a:rPr lang="it-IT" sz="1400" dirty="0" smtClean="0"/>
              <a:t>ricerca </a:t>
            </a:r>
            <a:r>
              <a:rPr lang="it-IT" sz="1400" b="1" dirty="0" smtClean="0"/>
              <a:t>della totalità dei </a:t>
            </a:r>
            <a:r>
              <a:rPr lang="it-IT" sz="1400" b="1" dirty="0"/>
              <a:t>prodotti </a:t>
            </a:r>
            <a:r>
              <a:rPr lang="it-IT" sz="1400" b="1" dirty="0" smtClean="0"/>
              <a:t>attesi dagli </a:t>
            </a:r>
            <a:r>
              <a:rPr lang="it-IT" sz="1400" b="1" dirty="0"/>
              <a:t>addetti alla ricerca nel periodo 2011 – </a:t>
            </a:r>
            <a:r>
              <a:rPr lang="it-IT" sz="1400" b="1" dirty="0" smtClean="0"/>
              <a:t>2014</a:t>
            </a:r>
            <a:r>
              <a:rPr lang="it-IT" sz="1400" dirty="0"/>
              <a:t> </a:t>
            </a:r>
            <a:r>
              <a:rPr lang="it-IT" sz="1400" dirty="0" smtClean="0"/>
              <a:t>– </a:t>
            </a:r>
            <a:r>
              <a:rPr lang="it-IT" sz="1400" b="1" dirty="0" smtClean="0"/>
              <a:t>PESO 75%</a:t>
            </a:r>
          </a:p>
          <a:p>
            <a:pPr marL="342900" indent="-342900" algn="just">
              <a:buAutoNum type="alphaLcParenR"/>
            </a:pPr>
            <a:endParaRPr lang="it-IT" sz="1400" b="1" dirty="0"/>
          </a:p>
          <a:p>
            <a:pPr algn="just"/>
            <a:r>
              <a:rPr lang="it-IT" sz="1400" dirty="0" smtClean="0"/>
              <a:t>b</a:t>
            </a:r>
            <a:r>
              <a:rPr lang="it-IT" sz="1400" dirty="0"/>
              <a:t>) profilo di qualità dei prodotti della ricerca, </a:t>
            </a:r>
            <a:r>
              <a:rPr lang="it-IT" sz="1400" b="1" dirty="0" smtClean="0"/>
              <a:t>dei soli prodotti </a:t>
            </a:r>
            <a:r>
              <a:rPr lang="it-IT" sz="1400" b="1" dirty="0"/>
              <a:t>attesi </a:t>
            </a:r>
            <a:r>
              <a:rPr lang="it-IT" sz="1400" b="1" dirty="0" smtClean="0"/>
              <a:t>dagli </a:t>
            </a:r>
            <a:r>
              <a:rPr lang="it-IT" sz="1400" b="1" dirty="0"/>
              <a:t>addetti alla ricerca che, nel periodo 2011 – 2014, sono stati assunti dalla </a:t>
            </a:r>
            <a:r>
              <a:rPr lang="it-IT" sz="1400" b="1" dirty="0" smtClean="0"/>
              <a:t>Istituzione o </a:t>
            </a:r>
            <a:r>
              <a:rPr lang="it-IT" sz="1400" b="1" dirty="0"/>
              <a:t>sono transitati al suo interno in una fascia o ruolo superiore</a:t>
            </a:r>
            <a:r>
              <a:rPr lang="it-IT" sz="1400" dirty="0"/>
              <a:t> nell’ambito </a:t>
            </a:r>
            <a:r>
              <a:rPr lang="it-IT" sz="1400" dirty="0" smtClean="0"/>
              <a:t>dell’Istituzione – </a:t>
            </a:r>
            <a:r>
              <a:rPr lang="it-IT" sz="1400" b="1" dirty="0" smtClean="0"/>
              <a:t>PESO 20%. </a:t>
            </a:r>
          </a:p>
          <a:p>
            <a:pPr algn="just"/>
            <a:endParaRPr lang="it-IT" sz="1400" b="1" dirty="0" smtClean="0"/>
          </a:p>
          <a:p>
            <a:pPr algn="just"/>
            <a:r>
              <a:rPr lang="it-IT" sz="1400" dirty="0" smtClean="0"/>
              <a:t>c</a:t>
            </a:r>
            <a:r>
              <a:rPr lang="it-IT" sz="1400" dirty="0"/>
              <a:t>) profilo di competitività dell’ambiente di </a:t>
            </a:r>
            <a:r>
              <a:rPr lang="it-IT" sz="1400" dirty="0" smtClean="0"/>
              <a:t>ricerca come capacità </a:t>
            </a:r>
            <a:r>
              <a:rPr lang="it-IT" sz="1400" dirty="0"/>
              <a:t>di </a:t>
            </a:r>
            <a:r>
              <a:rPr lang="it-IT" sz="1400" b="1" dirty="0"/>
              <a:t>attrazione di finanziamenti </a:t>
            </a:r>
            <a:r>
              <a:rPr lang="it-IT" sz="1400" b="1" dirty="0" smtClean="0"/>
              <a:t>competitivi internazionali </a:t>
            </a:r>
            <a:r>
              <a:rPr lang="it-IT" sz="1400" b="1" dirty="0"/>
              <a:t>e statali, caratteristiche dell’offerta formativa a livello </a:t>
            </a:r>
            <a:r>
              <a:rPr lang="it-IT" sz="1400" b="1" dirty="0" smtClean="0"/>
              <a:t>dottorale – PESO 5%.</a:t>
            </a:r>
          </a:p>
          <a:p>
            <a:pPr algn="just"/>
            <a:endParaRPr lang="it-IT" sz="1300" b="1" dirty="0"/>
          </a:p>
          <a:p>
            <a:pPr algn="just"/>
            <a:r>
              <a:rPr lang="it-IT" sz="1300" b="1" u="sng" dirty="0" smtClean="0"/>
              <a:t>E’ EVIDENTE COME LA VALUTAZIONE  DEI PRODOTTI PRESENTATI DA NUOVI ASSUNTI O DA COLORO CHE SONO PASSATI DI RUOLO NEL QUADRIENNIO, SIA MISURATA SULLA BASE DI DUE INDICATORI.</a:t>
            </a:r>
            <a:endParaRPr lang="it-IT" sz="1300" b="1" u="sng" dirty="0"/>
          </a:p>
        </p:txBody>
      </p:sp>
    </p:spTree>
    <p:extLst>
      <p:ext uri="{BB962C8B-B14F-4D97-AF65-F5344CB8AC3E}">
        <p14:creationId xmlns:p14="http://schemas.microsoft.com/office/powerpoint/2010/main" val="34306701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963130" y="1343624"/>
            <a:ext cx="4836580" cy="461665"/>
          </a:xfrm>
          <a:prstGeom prst="rect">
            <a:avLst/>
          </a:prstGeom>
        </p:spPr>
        <p:txBody>
          <a:bodyPr wrap="none">
            <a:spAutoFit/>
          </a:bodyPr>
          <a:lstStyle/>
          <a:p>
            <a:r>
              <a:rPr lang="it-IT" sz="2400" b="1" cap="small" dirty="0" smtClean="0">
                <a:ln>
                  <a:solidFill>
                    <a:schemeClr val="accent1"/>
                  </a:solidFill>
                </a:ln>
                <a:solidFill>
                  <a:schemeClr val="tx2"/>
                </a:solidFill>
                <a:latin typeface="Times New Roman" panose="02020603050405020304" pitchFamily="18" charset="0"/>
                <a:ea typeface="+mj-ea"/>
                <a:cs typeface="Times New Roman" panose="02020603050405020304" pitchFamily="18" charset="0"/>
              </a:rPr>
              <a:t>VALUTAZIONE DEI </a:t>
            </a:r>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a:t>
            </a:r>
          </a:p>
        </p:txBody>
      </p:sp>
      <p:sp>
        <p:nvSpPr>
          <p:cNvPr id="7" name="Rettangolo 6"/>
          <p:cNvSpPr/>
          <p:nvPr/>
        </p:nvSpPr>
        <p:spPr>
          <a:xfrm>
            <a:off x="2267744" y="2060848"/>
            <a:ext cx="6696744" cy="3539430"/>
          </a:xfrm>
          <a:prstGeom prst="rect">
            <a:avLst/>
          </a:prstGeom>
        </p:spPr>
        <p:txBody>
          <a:bodyPr wrap="square">
            <a:spAutoFit/>
          </a:bodyPr>
          <a:lstStyle/>
          <a:p>
            <a:pPr algn="just"/>
            <a:r>
              <a:rPr lang="it-IT" sz="1600" dirty="0" smtClean="0"/>
              <a:t>Per ogni Dipartimento verranno calcolati inoltre i seguenti indicatori sintetici distinti per Area, Settore Concorsuale e </a:t>
            </a:r>
            <a:r>
              <a:rPr lang="it-IT" sz="1600" dirty="0" err="1" smtClean="0"/>
              <a:t>SSD</a:t>
            </a:r>
            <a:r>
              <a:rPr lang="it-IT" sz="1600" dirty="0" smtClean="0"/>
              <a:t>:</a:t>
            </a:r>
          </a:p>
          <a:p>
            <a:pPr algn="just"/>
            <a:endParaRPr lang="it-IT" sz="1600" dirty="0"/>
          </a:p>
          <a:p>
            <a:pPr marL="285750" indent="-285750" algn="just">
              <a:buFont typeface="Wingdings" panose="05000000000000000000" pitchFamily="2" charset="2"/>
              <a:buChar char="ü"/>
            </a:pPr>
            <a:r>
              <a:rPr lang="it-IT" sz="1600" b="1" dirty="0" smtClean="0"/>
              <a:t>rapporto </a:t>
            </a:r>
            <a:r>
              <a:rPr lang="it-IT" sz="1600" b="1" dirty="0"/>
              <a:t>tra la somma delle valutazioni </a:t>
            </a:r>
            <a:r>
              <a:rPr lang="it-IT" sz="1600" dirty="0"/>
              <a:t>attribuite ai prodotti attesi dell’Istituzione nell’Area e la </a:t>
            </a:r>
            <a:r>
              <a:rPr lang="it-IT" sz="1600" b="1" dirty="0"/>
              <a:t>valutazione complessiva di </a:t>
            </a:r>
            <a:r>
              <a:rPr lang="it-IT" sz="1600" b="1" dirty="0" smtClean="0"/>
              <a:t>Area</a:t>
            </a:r>
            <a:r>
              <a:rPr lang="it-IT" sz="1600" dirty="0" smtClean="0"/>
              <a:t>;</a:t>
            </a:r>
          </a:p>
          <a:p>
            <a:pPr algn="just"/>
            <a:endParaRPr lang="it-IT" sz="1600" dirty="0" smtClean="0"/>
          </a:p>
          <a:p>
            <a:pPr marL="285750" indent="-285750" algn="just">
              <a:buFont typeface="Wingdings" panose="05000000000000000000" pitchFamily="2" charset="2"/>
              <a:buChar char="ü"/>
            </a:pPr>
            <a:r>
              <a:rPr lang="it-IT" sz="1600" b="1" dirty="0" smtClean="0"/>
              <a:t>rapporto </a:t>
            </a:r>
            <a:r>
              <a:rPr lang="it-IT" sz="1600" b="1" dirty="0"/>
              <a:t>tra il voto medio </a:t>
            </a:r>
            <a:r>
              <a:rPr lang="it-IT" sz="1600" dirty="0"/>
              <a:t>attribuito ai prodotti attesi dell’Istituzione nell'Area e il </a:t>
            </a:r>
            <a:r>
              <a:rPr lang="it-IT" sz="1600" b="1" dirty="0"/>
              <a:t>voto medio ricevuto da tutti i prodotti dell'Area</a:t>
            </a:r>
            <a:r>
              <a:rPr lang="it-IT" sz="1600" dirty="0" smtClean="0"/>
              <a:t>;</a:t>
            </a:r>
          </a:p>
          <a:p>
            <a:pPr algn="just"/>
            <a:endParaRPr lang="it-IT" sz="1600" dirty="0" smtClean="0"/>
          </a:p>
          <a:p>
            <a:pPr marL="285750" indent="-285750" algn="just">
              <a:buFont typeface="Wingdings" panose="05000000000000000000" pitchFamily="2" charset="2"/>
              <a:buChar char="ü"/>
            </a:pPr>
            <a:r>
              <a:rPr lang="it-IT" sz="1600" b="1" dirty="0" smtClean="0"/>
              <a:t>rapporto </a:t>
            </a:r>
            <a:r>
              <a:rPr lang="it-IT" sz="1600" b="1" dirty="0"/>
              <a:t>tra la frazione di prodotti eccellenti </a:t>
            </a:r>
            <a:r>
              <a:rPr lang="it-IT" sz="1600" dirty="0"/>
              <a:t>dell’Istituzione nell’Area e </a:t>
            </a:r>
            <a:r>
              <a:rPr lang="it-IT" sz="1600" b="1" dirty="0"/>
              <a:t>la frazione di prodotti eccellenti dell’Area</a:t>
            </a:r>
          </a:p>
        </p:txBody>
      </p:sp>
    </p:spTree>
    <p:extLst>
      <p:ext uri="{BB962C8B-B14F-4D97-AF65-F5344CB8AC3E}">
        <p14:creationId xmlns:p14="http://schemas.microsoft.com/office/powerpoint/2010/main" val="16202014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963130" y="1343624"/>
            <a:ext cx="4836580" cy="461665"/>
          </a:xfrm>
          <a:prstGeom prst="rect">
            <a:avLst/>
          </a:prstGeom>
        </p:spPr>
        <p:txBody>
          <a:bodyPr wrap="none">
            <a:spAutoFit/>
          </a:bodyPr>
          <a:lstStyle/>
          <a:p>
            <a:r>
              <a:rPr lang="it-IT" sz="2400" b="1" cap="small" dirty="0" smtClean="0">
                <a:ln>
                  <a:solidFill>
                    <a:schemeClr val="accent1"/>
                  </a:solidFill>
                </a:ln>
                <a:solidFill>
                  <a:schemeClr val="tx2"/>
                </a:solidFill>
                <a:latin typeface="Times New Roman" panose="02020603050405020304" pitchFamily="18" charset="0"/>
                <a:ea typeface="+mj-ea"/>
                <a:cs typeface="Times New Roman" panose="02020603050405020304" pitchFamily="18" charset="0"/>
              </a:rPr>
              <a:t>VALUTAZIONE DEI </a:t>
            </a:r>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a:t>
            </a:r>
          </a:p>
        </p:txBody>
      </p:sp>
      <p:sp>
        <p:nvSpPr>
          <p:cNvPr id="7" name="Rettangolo 6"/>
          <p:cNvSpPr/>
          <p:nvPr/>
        </p:nvSpPr>
        <p:spPr>
          <a:xfrm>
            <a:off x="2267744" y="2060848"/>
            <a:ext cx="6696744" cy="4031873"/>
          </a:xfrm>
          <a:prstGeom prst="rect">
            <a:avLst/>
          </a:prstGeom>
        </p:spPr>
        <p:txBody>
          <a:bodyPr wrap="square">
            <a:spAutoFit/>
          </a:bodyPr>
          <a:lstStyle/>
          <a:p>
            <a:pPr algn="just"/>
            <a:r>
              <a:rPr lang="it-IT" sz="1600" dirty="0" smtClean="0"/>
              <a:t>IL BANDO PREVEDE CHE I CRITERI DEI </a:t>
            </a:r>
            <a:r>
              <a:rPr lang="it-IT" sz="1600" dirty="0" err="1" smtClean="0"/>
              <a:t>GEV</a:t>
            </a:r>
            <a:r>
              <a:rPr lang="it-IT" sz="1600" dirty="0" smtClean="0"/>
              <a:t> VENGANO PUBBLICATI IL 15 NOVEMBRE 2015</a:t>
            </a:r>
          </a:p>
          <a:p>
            <a:pPr algn="just"/>
            <a:endParaRPr lang="it-IT" sz="800" dirty="0"/>
          </a:p>
          <a:p>
            <a:pPr algn="just"/>
            <a:r>
              <a:rPr lang="it-IT" sz="1600" dirty="0" smtClean="0"/>
              <a:t>Verranno adottati, </a:t>
            </a:r>
            <a:r>
              <a:rPr lang="it-IT" sz="1600" dirty="0"/>
              <a:t>singolarmente o in combinazione, le seguenti due metodologie: </a:t>
            </a:r>
            <a:endParaRPr lang="it-IT" sz="1600" dirty="0" smtClean="0"/>
          </a:p>
          <a:p>
            <a:pPr algn="just"/>
            <a:endParaRPr lang="it-IT" sz="800" dirty="0" smtClean="0"/>
          </a:p>
          <a:p>
            <a:pPr marL="342900" indent="-342900" algn="just">
              <a:buAutoNum type="alphaLcParenR"/>
            </a:pPr>
            <a:r>
              <a:rPr lang="it-IT" sz="1600" b="1" u="sng" dirty="0" smtClean="0"/>
              <a:t>valutazione </a:t>
            </a:r>
            <a:r>
              <a:rPr lang="it-IT" sz="1600" b="1" u="sng" dirty="0"/>
              <a:t>diretta</a:t>
            </a:r>
            <a:r>
              <a:rPr lang="it-IT" sz="1600" b="1" dirty="0"/>
              <a:t>, </a:t>
            </a:r>
            <a:r>
              <a:rPr lang="it-IT" sz="1600" dirty="0"/>
              <a:t>anche utilizzando, ove applicabile, </a:t>
            </a:r>
            <a:r>
              <a:rPr lang="it-IT" sz="1600" b="1" dirty="0"/>
              <a:t>l’analisi </a:t>
            </a:r>
            <a:r>
              <a:rPr lang="it-IT" sz="1600" b="1" dirty="0" err="1"/>
              <a:t>bibliometrica</a:t>
            </a:r>
            <a:r>
              <a:rPr lang="it-IT" sz="1600" b="1" dirty="0"/>
              <a:t>, basata sulle citazioni del prodotto e su indicatori dell’impatto della rivista </a:t>
            </a:r>
            <a:r>
              <a:rPr lang="it-IT" sz="1600" dirty="0"/>
              <a:t>ospitante il prodotto. </a:t>
            </a:r>
            <a:endParaRPr lang="it-IT" sz="1600" dirty="0" smtClean="0"/>
          </a:p>
          <a:p>
            <a:pPr marL="342900" indent="-342900" algn="just">
              <a:buAutoNum type="alphaLcParenR"/>
            </a:pPr>
            <a:r>
              <a:rPr lang="it-IT" sz="1600" b="1" u="sng" dirty="0" err="1" smtClean="0"/>
              <a:t>peer-review</a:t>
            </a:r>
            <a:r>
              <a:rPr lang="it-IT" sz="1600" b="1" dirty="0" smtClean="0"/>
              <a:t> </a:t>
            </a:r>
            <a:r>
              <a:rPr lang="it-IT" sz="1600" dirty="0"/>
              <a:t>affidata a </a:t>
            </a:r>
            <a:r>
              <a:rPr lang="it-IT" sz="1600" b="1" dirty="0"/>
              <a:t>esperti esterni</a:t>
            </a:r>
            <a:r>
              <a:rPr lang="it-IT" sz="1600" dirty="0"/>
              <a:t> fra loro indipendenti scelti dal </a:t>
            </a:r>
            <a:r>
              <a:rPr lang="it-IT" sz="1600" dirty="0" err="1"/>
              <a:t>GEV</a:t>
            </a:r>
            <a:r>
              <a:rPr lang="it-IT" sz="1600" dirty="0"/>
              <a:t> (di norma due per prodotto), cui è affidato il compito di esprimersi, </a:t>
            </a:r>
            <a:r>
              <a:rPr lang="it-IT" sz="1600" b="1" dirty="0"/>
              <a:t>in modo anonimo</a:t>
            </a:r>
            <a:r>
              <a:rPr lang="it-IT" sz="1600" dirty="0"/>
              <a:t>, sulla qualità delle pubblicazioni selezionate. </a:t>
            </a:r>
            <a:endParaRPr lang="it-IT" sz="1600" dirty="0" smtClean="0"/>
          </a:p>
          <a:p>
            <a:pPr marL="342900" indent="-342900" algn="just">
              <a:buAutoNum type="alphaLcParenR"/>
            </a:pPr>
            <a:endParaRPr lang="it-IT" sz="1600" dirty="0"/>
          </a:p>
          <a:p>
            <a:pPr algn="just"/>
            <a:r>
              <a:rPr lang="it-IT" sz="1600" b="1" dirty="0" smtClean="0"/>
              <a:t>Almeno </a:t>
            </a:r>
            <a:r>
              <a:rPr lang="it-IT" sz="1600" b="1" dirty="0"/>
              <a:t>la metà più uno dei prodotti </a:t>
            </a:r>
            <a:r>
              <a:rPr lang="it-IT" sz="1600" dirty="0"/>
              <a:t>complessivi (includendo tutte le aree) sarà valutata utilizzando la </a:t>
            </a:r>
            <a:r>
              <a:rPr lang="it-IT" sz="1600" b="1" dirty="0" err="1"/>
              <a:t>peer</a:t>
            </a:r>
            <a:r>
              <a:rPr lang="it-IT" sz="1600" b="1" dirty="0"/>
              <a:t> </a:t>
            </a:r>
            <a:r>
              <a:rPr lang="it-IT" sz="1600" b="1" dirty="0" err="1"/>
              <a:t>review</a:t>
            </a:r>
            <a:r>
              <a:rPr lang="it-IT" sz="1600" b="1" dirty="0"/>
              <a:t>.</a:t>
            </a:r>
          </a:p>
        </p:txBody>
      </p:sp>
    </p:spTree>
    <p:extLst>
      <p:ext uri="{BB962C8B-B14F-4D97-AF65-F5344CB8AC3E}">
        <p14:creationId xmlns:p14="http://schemas.microsoft.com/office/powerpoint/2010/main" val="3947483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95736" y="1340768"/>
            <a:ext cx="6172200" cy="648072"/>
          </a:xfrm>
        </p:spPr>
        <p:txBody>
          <a:bodyPr>
            <a:normAutofit/>
          </a:bodyPr>
          <a:lstStyle/>
          <a:p>
            <a:pPr algn="ctr"/>
            <a:r>
              <a:rPr lang="it-IT" sz="3200" dirty="0" smtClean="0">
                <a:ln>
                  <a:solidFill>
                    <a:schemeClr val="accent1"/>
                  </a:solidFill>
                </a:ln>
                <a:latin typeface="Times New Roman" panose="02020603050405020304" pitchFamily="18" charset="0"/>
                <a:cs typeface="Times New Roman" panose="02020603050405020304" pitchFamily="18" charset="0"/>
              </a:rPr>
              <a:t>Prodotti attesi</a:t>
            </a:r>
            <a:endParaRPr lang="it-IT" sz="3200" dirty="0">
              <a:latin typeface="Times New Roman" panose="02020603050405020304" pitchFamily="18" charset="0"/>
              <a:cs typeface="Times New Roman" panose="02020603050405020304" pitchFamily="18" charset="0"/>
            </a:endParaRPr>
          </a:p>
        </p:txBody>
      </p:sp>
      <p:sp>
        <p:nvSpPr>
          <p:cNvPr id="3" name="Sottotitolo 2"/>
          <p:cNvSpPr>
            <a:spLocks noGrp="1"/>
          </p:cNvSpPr>
          <p:nvPr>
            <p:ph type="subTitle" idx="1"/>
          </p:nvPr>
        </p:nvSpPr>
        <p:spPr>
          <a:xfrm>
            <a:off x="2339752" y="6165304"/>
            <a:ext cx="6172200" cy="297886"/>
          </a:xfrm>
        </p:spPr>
        <p:txBody>
          <a:bodyPr>
            <a:normAutofit fontScale="77500" lnSpcReduction="20000"/>
          </a:bodyPr>
          <a:lstStyle/>
          <a:p>
            <a:pPr algn="ctr"/>
            <a:r>
              <a:rPr lang="it-IT" sz="21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83121"/>
            <a:ext cx="1333500" cy="819150"/>
          </a:xfrm>
          <a:prstGeom prst="rect">
            <a:avLst/>
          </a:prstGeom>
          <a:noFill/>
          <a:ln>
            <a:noFill/>
          </a:ln>
        </p:spPr>
      </p:pic>
      <p:sp>
        <p:nvSpPr>
          <p:cNvPr id="5" name="Rettangolo 4"/>
          <p:cNvSpPr/>
          <p:nvPr/>
        </p:nvSpPr>
        <p:spPr>
          <a:xfrm>
            <a:off x="1979712" y="2348880"/>
            <a:ext cx="6840760" cy="1754326"/>
          </a:xfrm>
          <a:prstGeom prst="rect">
            <a:avLst/>
          </a:prstGeom>
        </p:spPr>
        <p:txBody>
          <a:bodyPr wrap="square">
            <a:spAutoFit/>
          </a:bodyPr>
          <a:lstStyle/>
          <a:p>
            <a:pPr marL="342900" indent="-342900">
              <a:buFontTx/>
              <a:buChar char="-"/>
            </a:pPr>
            <a:r>
              <a:rPr lang="it-IT" dirty="0" smtClean="0"/>
              <a:t>PO, </a:t>
            </a:r>
            <a:r>
              <a:rPr lang="it-IT" dirty="0" err="1" smtClean="0"/>
              <a:t>PA</a:t>
            </a:r>
            <a:r>
              <a:rPr lang="it-IT" dirty="0" smtClean="0"/>
              <a:t>, ASSISTENTE                 		    2</a:t>
            </a:r>
          </a:p>
          <a:p>
            <a:endParaRPr lang="it-IT" dirty="0" smtClean="0"/>
          </a:p>
          <a:p>
            <a:pPr marL="342900" indent="-342900">
              <a:buFontTx/>
              <a:buChar char="-"/>
            </a:pPr>
            <a:r>
              <a:rPr lang="it-IT" dirty="0" smtClean="0"/>
              <a:t>RU, </a:t>
            </a:r>
            <a:r>
              <a:rPr lang="it-IT" dirty="0" err="1" smtClean="0"/>
              <a:t>RTD</a:t>
            </a:r>
            <a:r>
              <a:rPr lang="it-IT" dirty="0" smtClean="0"/>
              <a:t>:</a:t>
            </a:r>
          </a:p>
          <a:p>
            <a:pPr marL="269875" indent="-269875">
              <a:buFont typeface="Wingdings" panose="05000000000000000000" pitchFamily="2" charset="2"/>
              <a:buChar char="Ø"/>
            </a:pPr>
            <a:r>
              <a:rPr lang="it-IT" dirty="0" smtClean="0"/>
              <a:t>se assunto prima dell’1/1/2012            		    2</a:t>
            </a:r>
          </a:p>
          <a:p>
            <a:pPr marL="269875" indent="-269875">
              <a:buFont typeface="Wingdings" panose="05000000000000000000" pitchFamily="2" charset="2"/>
              <a:buChar char="Ø"/>
            </a:pPr>
            <a:r>
              <a:rPr lang="it-IT" dirty="0"/>
              <a:t>s</a:t>
            </a:r>
            <a:r>
              <a:rPr lang="it-IT" dirty="0" smtClean="0"/>
              <a:t>e assunto tra 1/1/2012 e 31/12/2013          	    1</a:t>
            </a:r>
          </a:p>
          <a:p>
            <a:pPr marL="269875" indent="-269875">
              <a:buFont typeface="Wingdings" panose="05000000000000000000" pitchFamily="2" charset="2"/>
              <a:buChar char="Ø"/>
            </a:pPr>
            <a:r>
              <a:rPr lang="it-IT" dirty="0"/>
              <a:t>se assunto </a:t>
            </a:r>
            <a:r>
              <a:rPr lang="it-IT" dirty="0" smtClean="0"/>
              <a:t>successivamente all’ 1/1/2014          	    0</a:t>
            </a:r>
            <a:endParaRPr lang="it-IT" dirty="0"/>
          </a:p>
        </p:txBody>
      </p:sp>
      <p:sp>
        <p:nvSpPr>
          <p:cNvPr id="6" name="Freccia a destra 5"/>
          <p:cNvSpPr/>
          <p:nvPr/>
        </p:nvSpPr>
        <p:spPr>
          <a:xfrm>
            <a:off x="6965976" y="2470651"/>
            <a:ext cx="432048" cy="1211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p>
        </p:txBody>
      </p:sp>
      <p:sp>
        <p:nvSpPr>
          <p:cNvPr id="9" name="Freccia a destra 8"/>
          <p:cNvSpPr/>
          <p:nvPr/>
        </p:nvSpPr>
        <p:spPr>
          <a:xfrm>
            <a:off x="6948264" y="3303033"/>
            <a:ext cx="432048" cy="1211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p>
        </p:txBody>
      </p:sp>
      <p:sp>
        <p:nvSpPr>
          <p:cNvPr id="10" name="Freccia a destra 9"/>
          <p:cNvSpPr/>
          <p:nvPr/>
        </p:nvSpPr>
        <p:spPr>
          <a:xfrm>
            <a:off x="6948264" y="3597489"/>
            <a:ext cx="432048" cy="1211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p>
        </p:txBody>
      </p:sp>
      <p:sp>
        <p:nvSpPr>
          <p:cNvPr id="11" name="Freccia a destra 10"/>
          <p:cNvSpPr/>
          <p:nvPr/>
        </p:nvSpPr>
        <p:spPr>
          <a:xfrm>
            <a:off x="6948264" y="3850149"/>
            <a:ext cx="432048" cy="1211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p>
        </p:txBody>
      </p:sp>
    </p:spTree>
    <p:extLst>
      <p:ext uri="{BB962C8B-B14F-4D97-AF65-F5344CB8AC3E}">
        <p14:creationId xmlns:p14="http://schemas.microsoft.com/office/powerpoint/2010/main" val="23897720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963130" y="1343624"/>
            <a:ext cx="4836580" cy="461665"/>
          </a:xfrm>
          <a:prstGeom prst="rect">
            <a:avLst/>
          </a:prstGeom>
        </p:spPr>
        <p:txBody>
          <a:bodyPr wrap="none">
            <a:spAutoFit/>
          </a:bodyPr>
          <a:lstStyle/>
          <a:p>
            <a:r>
              <a:rPr lang="it-IT" sz="2400" b="1" cap="small" dirty="0" smtClean="0">
                <a:ln>
                  <a:solidFill>
                    <a:schemeClr val="accent1"/>
                  </a:solidFill>
                </a:ln>
                <a:solidFill>
                  <a:schemeClr val="tx2"/>
                </a:solidFill>
                <a:latin typeface="Times New Roman" panose="02020603050405020304" pitchFamily="18" charset="0"/>
                <a:ea typeface="+mj-ea"/>
                <a:cs typeface="Times New Roman" panose="02020603050405020304" pitchFamily="18" charset="0"/>
              </a:rPr>
              <a:t>VALUTAZIONE DEI </a:t>
            </a:r>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a:t>
            </a:r>
          </a:p>
        </p:txBody>
      </p:sp>
      <p:sp>
        <p:nvSpPr>
          <p:cNvPr id="7" name="Rettangolo 6"/>
          <p:cNvSpPr/>
          <p:nvPr/>
        </p:nvSpPr>
        <p:spPr>
          <a:xfrm>
            <a:off x="2267744" y="1700808"/>
            <a:ext cx="6696744" cy="4708981"/>
          </a:xfrm>
          <a:prstGeom prst="rect">
            <a:avLst/>
          </a:prstGeom>
        </p:spPr>
        <p:txBody>
          <a:bodyPr wrap="square">
            <a:spAutoFit/>
          </a:bodyPr>
          <a:lstStyle/>
          <a:p>
            <a:pPr algn="just"/>
            <a:r>
              <a:rPr lang="it-IT" sz="2000" dirty="0" smtClean="0"/>
              <a:t>Ogni </a:t>
            </a:r>
            <a:r>
              <a:rPr lang="it-IT" sz="2000" dirty="0"/>
              <a:t>pubblicazione sarà attribuita a uno dei seguenti livelli: </a:t>
            </a:r>
            <a:endParaRPr lang="it-IT" sz="2000" dirty="0" smtClean="0"/>
          </a:p>
          <a:p>
            <a:pPr marL="342900" indent="-342900" algn="just">
              <a:buAutoNum type="alphaLcParenR"/>
            </a:pPr>
            <a:r>
              <a:rPr lang="it-IT" sz="2000" dirty="0" smtClean="0"/>
              <a:t>Eccellente </a:t>
            </a:r>
            <a:r>
              <a:rPr lang="it-IT" sz="2000" dirty="0"/>
              <a:t>(peso </a:t>
            </a:r>
            <a:r>
              <a:rPr lang="it-IT" sz="2000" dirty="0" smtClean="0"/>
              <a:t>1) </a:t>
            </a:r>
          </a:p>
          <a:p>
            <a:pPr marL="342900" indent="-342900" algn="just">
              <a:buAutoNum type="alphaLcParenR"/>
            </a:pPr>
            <a:r>
              <a:rPr lang="it-IT" sz="2000" dirty="0" smtClean="0"/>
              <a:t>Elevato </a:t>
            </a:r>
            <a:r>
              <a:rPr lang="it-IT" sz="2000" dirty="0"/>
              <a:t>(peso </a:t>
            </a:r>
            <a:r>
              <a:rPr lang="it-IT" sz="2000" dirty="0" smtClean="0"/>
              <a:t>0,7)</a:t>
            </a:r>
          </a:p>
          <a:p>
            <a:pPr marL="342900" indent="-342900" algn="just">
              <a:buAutoNum type="alphaLcParenR"/>
            </a:pPr>
            <a:r>
              <a:rPr lang="it-IT" sz="2000" dirty="0" smtClean="0"/>
              <a:t>Discreto </a:t>
            </a:r>
            <a:r>
              <a:rPr lang="it-IT" sz="2000" dirty="0"/>
              <a:t>(peso 0,4</a:t>
            </a:r>
            <a:r>
              <a:rPr lang="it-IT" sz="2000" dirty="0" smtClean="0"/>
              <a:t>) </a:t>
            </a:r>
          </a:p>
          <a:p>
            <a:pPr marL="342900" indent="-342900" algn="just">
              <a:buAutoNum type="alphaLcParenR"/>
            </a:pPr>
            <a:r>
              <a:rPr lang="it-IT" sz="2000" dirty="0" smtClean="0"/>
              <a:t>Accettabile </a:t>
            </a:r>
            <a:r>
              <a:rPr lang="it-IT" sz="2000" dirty="0"/>
              <a:t>(peso 0,1</a:t>
            </a:r>
            <a:r>
              <a:rPr lang="it-IT" sz="2000" dirty="0" smtClean="0"/>
              <a:t>)</a:t>
            </a:r>
          </a:p>
          <a:p>
            <a:pPr marL="342900" indent="-342900" algn="just">
              <a:buAutoNum type="alphaLcParenR"/>
            </a:pPr>
            <a:r>
              <a:rPr lang="it-IT" sz="2000" dirty="0" smtClean="0"/>
              <a:t>Limitato </a:t>
            </a:r>
            <a:r>
              <a:rPr lang="it-IT" sz="2000" dirty="0"/>
              <a:t>(peso </a:t>
            </a:r>
            <a:r>
              <a:rPr lang="it-IT" sz="2000" dirty="0" smtClean="0"/>
              <a:t>0)</a:t>
            </a:r>
          </a:p>
          <a:p>
            <a:pPr marL="342900" indent="-342900" algn="just">
              <a:buAutoNum type="alphaLcParenR"/>
            </a:pPr>
            <a:r>
              <a:rPr lang="it-IT" sz="2000" dirty="0" smtClean="0"/>
              <a:t>Non </a:t>
            </a:r>
            <a:r>
              <a:rPr lang="it-IT" sz="2000" dirty="0"/>
              <a:t>valutabile (peso </a:t>
            </a:r>
            <a:r>
              <a:rPr lang="it-IT" sz="2000" dirty="0" smtClean="0"/>
              <a:t>0) quando la </a:t>
            </a:r>
            <a:r>
              <a:rPr lang="it-IT" sz="2000" dirty="0"/>
              <a:t>pubblicazione appartiene a </a:t>
            </a:r>
            <a:r>
              <a:rPr lang="it-IT" sz="2000" b="1" dirty="0"/>
              <a:t>tipologie escluse </a:t>
            </a:r>
            <a:r>
              <a:rPr lang="it-IT" sz="2000" dirty="0" smtClean="0"/>
              <a:t>dalla </a:t>
            </a:r>
            <a:r>
              <a:rPr lang="it-IT" sz="2000" dirty="0" err="1" smtClean="0"/>
              <a:t>VQR</a:t>
            </a:r>
            <a:r>
              <a:rPr lang="it-IT" sz="2000" dirty="0" smtClean="0"/>
              <a:t> 2011-2014, </a:t>
            </a:r>
            <a:r>
              <a:rPr lang="it-IT" sz="2000" dirty="0"/>
              <a:t>o </a:t>
            </a:r>
            <a:r>
              <a:rPr lang="it-IT" sz="2000" dirty="0" smtClean="0"/>
              <a:t>presenti allegati </a:t>
            </a:r>
            <a:r>
              <a:rPr lang="it-IT" sz="2000" dirty="0"/>
              <a:t>e/o documentazione </a:t>
            </a:r>
            <a:r>
              <a:rPr lang="it-IT" sz="2000" b="1" dirty="0"/>
              <a:t>inadeguati</a:t>
            </a:r>
            <a:r>
              <a:rPr lang="it-IT" sz="2000" dirty="0"/>
              <a:t> per la valutazione o </a:t>
            </a:r>
            <a:r>
              <a:rPr lang="it-IT" sz="2000" dirty="0" smtClean="0"/>
              <a:t>sia </a:t>
            </a:r>
            <a:r>
              <a:rPr lang="it-IT" sz="2000" dirty="0"/>
              <a:t>stata pubblicata </a:t>
            </a:r>
            <a:r>
              <a:rPr lang="it-IT" sz="2000" b="1" dirty="0"/>
              <a:t>in anni precedenti </a:t>
            </a:r>
            <a:r>
              <a:rPr lang="it-IT" sz="2000" dirty="0"/>
              <a:t>o </a:t>
            </a:r>
            <a:r>
              <a:rPr lang="it-IT" sz="2000" b="1" dirty="0"/>
              <a:t>successivi</a:t>
            </a:r>
            <a:r>
              <a:rPr lang="it-IT" sz="2000" dirty="0"/>
              <a:t> al quadriennio di riferimento. Sono incluse in questa categoria anche le </a:t>
            </a:r>
            <a:r>
              <a:rPr lang="it-IT" sz="2000" b="1" dirty="0"/>
              <a:t>pubblicazioni mancanti </a:t>
            </a:r>
            <a:r>
              <a:rPr lang="it-IT" sz="2000" dirty="0"/>
              <a:t>rispetto al numero atteso.</a:t>
            </a:r>
          </a:p>
        </p:txBody>
      </p:sp>
    </p:spTree>
    <p:extLst>
      <p:ext uri="{BB962C8B-B14F-4D97-AF65-F5344CB8AC3E}">
        <p14:creationId xmlns:p14="http://schemas.microsoft.com/office/powerpoint/2010/main" val="6473203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781780" y="1268760"/>
            <a:ext cx="5380640" cy="461665"/>
          </a:xfrm>
          <a:prstGeom prst="rect">
            <a:avLst/>
          </a:prstGeom>
        </p:spPr>
        <p:txBody>
          <a:bodyPr wrap="none">
            <a:spAutoFit/>
          </a:bodyPr>
          <a:lstStyle/>
          <a:p>
            <a:r>
              <a:rPr lang="it-IT" sz="2400" b="1" cap="small" dirty="0" smtClean="0">
                <a:ln>
                  <a:solidFill>
                    <a:schemeClr val="accent1"/>
                  </a:solidFill>
                </a:ln>
                <a:solidFill>
                  <a:schemeClr val="tx2"/>
                </a:solidFill>
                <a:latin typeface="Times New Roman" panose="02020603050405020304" pitchFamily="18" charset="0"/>
                <a:ea typeface="+mj-ea"/>
                <a:cs typeface="Times New Roman" panose="02020603050405020304" pitchFamily="18" charset="0"/>
              </a:rPr>
              <a:t>SCADENZE PREVISTE DAL BANDO</a:t>
            </a:r>
            <a:endPar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8" name="CasellaDiTesto 7"/>
          <p:cNvSpPr txBox="1"/>
          <p:nvPr/>
        </p:nvSpPr>
        <p:spPr>
          <a:xfrm>
            <a:off x="2339752" y="1812722"/>
            <a:ext cx="7128792" cy="3970318"/>
          </a:xfrm>
          <a:prstGeom prst="rect">
            <a:avLst/>
          </a:prstGeom>
          <a:noFill/>
        </p:spPr>
        <p:txBody>
          <a:bodyPr wrap="square" rtlCol="0">
            <a:spAutoFit/>
          </a:bodyPr>
          <a:lstStyle/>
          <a:p>
            <a:pPr marL="285750" indent="-285750">
              <a:buFont typeface="Wingdings" panose="05000000000000000000" pitchFamily="2" charset="2"/>
              <a:buChar char="ü"/>
            </a:pPr>
            <a:r>
              <a:rPr lang="it-IT" dirty="0" smtClean="0"/>
              <a:t>Pubblicazione criteri dei </a:t>
            </a:r>
            <a:r>
              <a:rPr lang="it-IT" dirty="0" err="1" smtClean="0"/>
              <a:t>GEV</a:t>
            </a:r>
            <a:r>
              <a:rPr lang="it-IT" dirty="0" smtClean="0"/>
              <a:t> </a:t>
            </a:r>
          </a:p>
          <a:p>
            <a:r>
              <a:rPr lang="it-IT" dirty="0" smtClean="0"/>
              <a:t>ENTRO IL 15/11/2015 (</a:t>
            </a:r>
            <a:r>
              <a:rPr lang="it-IT" dirty="0" err="1" smtClean="0"/>
              <a:t>Anvur</a:t>
            </a:r>
            <a:r>
              <a:rPr lang="it-IT" dirty="0" smtClean="0"/>
              <a:t>)</a:t>
            </a:r>
          </a:p>
          <a:p>
            <a:pPr marL="285750" indent="-285750">
              <a:buFont typeface="Wingdings" panose="05000000000000000000" pitchFamily="2" charset="2"/>
              <a:buChar char="ü"/>
            </a:pPr>
            <a:endParaRPr lang="it-IT" dirty="0"/>
          </a:p>
          <a:p>
            <a:pPr marL="285750" indent="-285750">
              <a:buFont typeface="Wingdings" panose="05000000000000000000" pitchFamily="2" charset="2"/>
              <a:buChar char="ü"/>
            </a:pPr>
            <a:r>
              <a:rPr lang="it-IT" dirty="0" smtClean="0"/>
              <a:t>Accreditamento degli Addetti</a:t>
            </a:r>
          </a:p>
          <a:p>
            <a:r>
              <a:rPr lang="it-IT" dirty="0" smtClean="0"/>
              <a:t>ENTRO IL 30/11/2015 (Ufficio Ricerca Nazionale)</a:t>
            </a:r>
          </a:p>
          <a:p>
            <a:endParaRPr lang="it-IT" dirty="0"/>
          </a:p>
          <a:p>
            <a:pPr marL="285750" indent="-285750">
              <a:buFont typeface="Wingdings" panose="05000000000000000000" pitchFamily="2" charset="2"/>
              <a:buChar char="ü"/>
            </a:pPr>
            <a:r>
              <a:rPr lang="it-IT" dirty="0" smtClean="0"/>
              <a:t>Informazioni sulla mobilità </a:t>
            </a:r>
          </a:p>
          <a:p>
            <a:r>
              <a:rPr lang="it-IT" dirty="0"/>
              <a:t>ENTRO IL 30/11/2015 (Ufficio Ricerca </a:t>
            </a:r>
            <a:r>
              <a:rPr lang="it-IT" dirty="0" smtClean="0"/>
              <a:t>Nazionale)</a:t>
            </a:r>
          </a:p>
          <a:p>
            <a:endParaRPr lang="it-IT" dirty="0"/>
          </a:p>
          <a:p>
            <a:pPr marL="285750" indent="-285750">
              <a:buFont typeface="Wingdings" panose="05000000000000000000" pitchFamily="2" charset="2"/>
              <a:buChar char="ü"/>
            </a:pPr>
            <a:r>
              <a:rPr lang="it-IT" dirty="0" smtClean="0"/>
              <a:t>Trasmissione prodotti in valutazione</a:t>
            </a:r>
          </a:p>
          <a:p>
            <a:r>
              <a:rPr lang="it-IT" dirty="0" smtClean="0"/>
              <a:t>ENTRO IL 31/01/2016 (Addetti) </a:t>
            </a:r>
          </a:p>
          <a:p>
            <a:endParaRPr lang="it-IT" dirty="0"/>
          </a:p>
          <a:p>
            <a:pPr marL="285750" indent="-285750">
              <a:buFont typeface="Wingdings" panose="05000000000000000000" pitchFamily="2" charset="2"/>
              <a:buChar char="ü"/>
            </a:pPr>
            <a:r>
              <a:rPr lang="it-IT" dirty="0" smtClean="0"/>
              <a:t>Rapporto Finale </a:t>
            </a:r>
            <a:r>
              <a:rPr lang="it-IT" dirty="0" err="1" smtClean="0"/>
              <a:t>Anvur</a:t>
            </a:r>
            <a:endParaRPr lang="it-IT" dirty="0" smtClean="0"/>
          </a:p>
          <a:p>
            <a:r>
              <a:rPr lang="it-IT" dirty="0" smtClean="0"/>
              <a:t>ENTRO IL 31/10/2016 (</a:t>
            </a:r>
            <a:r>
              <a:rPr lang="it-IT" dirty="0" err="1" smtClean="0"/>
              <a:t>Anvur</a:t>
            </a:r>
            <a:r>
              <a:rPr lang="it-IT" dirty="0" smtClean="0"/>
              <a:t>) </a:t>
            </a:r>
            <a:endParaRPr lang="it-IT" dirty="0"/>
          </a:p>
        </p:txBody>
      </p:sp>
    </p:spTree>
    <p:extLst>
      <p:ext uri="{BB962C8B-B14F-4D97-AF65-F5344CB8AC3E}">
        <p14:creationId xmlns:p14="http://schemas.microsoft.com/office/powerpoint/2010/main" val="18003798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1907704" y="1268760"/>
            <a:ext cx="6827125" cy="461665"/>
          </a:xfrm>
          <a:prstGeom prst="rect">
            <a:avLst/>
          </a:prstGeom>
        </p:spPr>
        <p:txBody>
          <a:bodyPr wrap="none">
            <a:spAutoFit/>
          </a:bodyPr>
          <a:lstStyle/>
          <a:p>
            <a:r>
              <a:rPr lang="it-IT" sz="2400" b="1" cap="small" dirty="0" smtClean="0">
                <a:ln>
                  <a:solidFill>
                    <a:schemeClr val="accent1"/>
                  </a:solidFill>
                </a:ln>
                <a:solidFill>
                  <a:schemeClr val="tx2"/>
                </a:solidFill>
                <a:latin typeface="Times New Roman" panose="02020603050405020304" pitchFamily="18" charset="0"/>
                <a:ea typeface="+mj-ea"/>
                <a:cs typeface="Times New Roman" panose="02020603050405020304" pitchFamily="18" charset="0"/>
              </a:rPr>
              <a:t>COMMISSIONI DIPARTIMENTALI - COMPITI</a:t>
            </a:r>
            <a:endPar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6" name="CasellaDiTesto 5"/>
          <p:cNvSpPr txBox="1"/>
          <p:nvPr/>
        </p:nvSpPr>
        <p:spPr>
          <a:xfrm>
            <a:off x="1924592" y="1628800"/>
            <a:ext cx="6810237" cy="6278642"/>
          </a:xfrm>
          <a:prstGeom prst="rect">
            <a:avLst/>
          </a:prstGeom>
          <a:noFill/>
        </p:spPr>
        <p:txBody>
          <a:bodyPr wrap="square" rtlCol="0">
            <a:spAutoFit/>
          </a:bodyPr>
          <a:lstStyle/>
          <a:p>
            <a:pPr marL="285750" indent="-285750">
              <a:buFont typeface="Wingdings" panose="05000000000000000000" pitchFamily="2" charset="2"/>
              <a:buChar char="ü"/>
            </a:pPr>
            <a:r>
              <a:rPr lang="it-IT" u="sng" dirty="0" smtClean="0"/>
              <a:t>Informazioni sulla facoltà di esenzione</a:t>
            </a:r>
          </a:p>
          <a:p>
            <a:pPr algn="just"/>
            <a:r>
              <a:rPr lang="it-IT" b="1" dirty="0" smtClean="0"/>
              <a:t>Entro il 16 novembre</a:t>
            </a:r>
            <a:r>
              <a:rPr lang="it-IT" dirty="0" smtClean="0"/>
              <a:t> raccolta, da tutti gli Addetti, dei nominativi di coloro che intendono avvalersi dell’esenzione. Le opzioni devono essere comunicate </a:t>
            </a:r>
            <a:r>
              <a:rPr lang="it-IT" b="1" dirty="0" smtClean="0"/>
              <a:t>all’</a:t>
            </a:r>
            <a:r>
              <a:rPr lang="it-IT" b="1" dirty="0" err="1" smtClean="0"/>
              <a:t>URN</a:t>
            </a:r>
            <a:r>
              <a:rPr lang="it-IT" b="1" dirty="0" smtClean="0"/>
              <a:t> entro il 17/11/2015</a:t>
            </a:r>
            <a:r>
              <a:rPr lang="it-IT" dirty="0" smtClean="0"/>
              <a:t>.</a:t>
            </a:r>
          </a:p>
          <a:p>
            <a:pPr algn="just"/>
            <a:endParaRPr lang="it-IT" sz="800" dirty="0"/>
          </a:p>
          <a:p>
            <a:pPr marL="285750" indent="-285750" algn="just">
              <a:buFont typeface="Wingdings" panose="05000000000000000000" pitchFamily="2" charset="2"/>
              <a:buChar char="ü"/>
            </a:pPr>
            <a:r>
              <a:rPr lang="it-IT" u="sng" dirty="0" smtClean="0"/>
              <a:t>Raccolta dei prodotti della ricerca da portare in valutazione</a:t>
            </a:r>
          </a:p>
          <a:p>
            <a:r>
              <a:rPr lang="it-IT" dirty="0" smtClean="0"/>
              <a:t>Elenco, nel file </a:t>
            </a:r>
            <a:r>
              <a:rPr lang="it-IT" dirty="0" err="1" smtClean="0"/>
              <a:t>excel</a:t>
            </a:r>
            <a:r>
              <a:rPr lang="it-IT" dirty="0" smtClean="0"/>
              <a:t> fornito dall’</a:t>
            </a:r>
            <a:r>
              <a:rPr lang="it-IT" dirty="0" err="1" smtClean="0"/>
              <a:t>URN</a:t>
            </a:r>
            <a:r>
              <a:rPr lang="it-IT" dirty="0" smtClean="0"/>
              <a:t>, di tutti i prodotti da portare in valutazione. Si consiglia, in fase di raccolta da parte dei singoli Addetti, di richiedere un </a:t>
            </a:r>
            <a:r>
              <a:rPr lang="it-IT" b="1" dirty="0" smtClean="0"/>
              <a:t>numero maggiore di prodotti</a:t>
            </a:r>
            <a:r>
              <a:rPr lang="it-IT" dirty="0" smtClean="0"/>
              <a:t> rispetto a quello atteso per la </a:t>
            </a:r>
            <a:r>
              <a:rPr lang="it-IT" b="1" dirty="0" smtClean="0"/>
              <a:t>gestione dei doppi o per altre valutazioni di opportunità (</a:t>
            </a:r>
            <a:r>
              <a:rPr lang="it-IT" b="1" dirty="0" err="1" smtClean="0"/>
              <a:t>IRAS2</a:t>
            </a:r>
            <a:r>
              <a:rPr lang="it-IT" b="1" dirty="0" smtClean="0"/>
              <a:t>)</a:t>
            </a:r>
            <a:r>
              <a:rPr lang="it-IT" dirty="0" smtClean="0"/>
              <a:t>. </a:t>
            </a:r>
          </a:p>
          <a:p>
            <a:endParaRPr lang="it-IT" sz="800" dirty="0"/>
          </a:p>
          <a:p>
            <a:pPr marL="285750" indent="-285750">
              <a:buFont typeface="Wingdings" panose="05000000000000000000" pitchFamily="2" charset="2"/>
              <a:buChar char="ü"/>
            </a:pPr>
            <a:r>
              <a:rPr lang="it-IT" u="sng" dirty="0" smtClean="0"/>
              <a:t>Elenco dei prodotti da portare in valutazione</a:t>
            </a:r>
          </a:p>
          <a:p>
            <a:r>
              <a:rPr lang="it-IT" b="1" dirty="0" smtClean="0"/>
              <a:t>Entro </a:t>
            </a:r>
            <a:r>
              <a:rPr lang="it-IT" b="1" dirty="0"/>
              <a:t>il 30/11/2015 </a:t>
            </a:r>
            <a:r>
              <a:rPr lang="it-IT" dirty="0"/>
              <a:t>i</a:t>
            </a:r>
            <a:r>
              <a:rPr lang="it-IT" dirty="0" smtClean="0"/>
              <a:t>nvio all’</a:t>
            </a:r>
            <a:r>
              <a:rPr lang="it-IT" dirty="0" err="1" smtClean="0"/>
              <a:t>URN</a:t>
            </a:r>
            <a:r>
              <a:rPr lang="it-IT" dirty="0" smtClean="0"/>
              <a:t> del file </a:t>
            </a:r>
            <a:r>
              <a:rPr lang="it-IT" dirty="0" err="1" smtClean="0"/>
              <a:t>excel</a:t>
            </a:r>
            <a:r>
              <a:rPr lang="it-IT" dirty="0" smtClean="0"/>
              <a:t> completo di tutti i dati relativi ai prodotti da portare in valutazione. Il numero totale dei prodotti elencato nel file deve corrispondere al numero totale dei prodotti attesi per il dipartimento.</a:t>
            </a:r>
          </a:p>
          <a:p>
            <a:endParaRPr lang="it-IT" dirty="0" smtClean="0"/>
          </a:p>
          <a:p>
            <a:endParaRPr lang="it-IT" sz="800" dirty="0"/>
          </a:p>
          <a:p>
            <a:endParaRPr lang="it-IT" dirty="0" smtClean="0"/>
          </a:p>
          <a:p>
            <a:endParaRPr lang="it-IT" dirty="0"/>
          </a:p>
          <a:p>
            <a:endParaRPr lang="it-IT" dirty="0"/>
          </a:p>
          <a:p>
            <a:r>
              <a:rPr lang="it-IT" dirty="0" smtClean="0"/>
              <a:t> </a:t>
            </a:r>
            <a:endParaRPr lang="it-IT" dirty="0"/>
          </a:p>
        </p:txBody>
      </p:sp>
    </p:spTree>
    <p:extLst>
      <p:ext uri="{BB962C8B-B14F-4D97-AF65-F5344CB8AC3E}">
        <p14:creationId xmlns:p14="http://schemas.microsoft.com/office/powerpoint/2010/main" val="2203519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1877827" y="1129412"/>
            <a:ext cx="6827125" cy="461665"/>
          </a:xfrm>
          <a:prstGeom prst="rect">
            <a:avLst/>
          </a:prstGeom>
        </p:spPr>
        <p:txBody>
          <a:bodyPr wrap="none">
            <a:spAutoFit/>
          </a:bodyPr>
          <a:lstStyle/>
          <a:p>
            <a:r>
              <a:rPr lang="it-IT" sz="2400" b="1" cap="small" dirty="0" smtClean="0">
                <a:ln>
                  <a:solidFill>
                    <a:schemeClr val="accent1"/>
                  </a:solidFill>
                </a:ln>
                <a:solidFill>
                  <a:schemeClr val="tx2"/>
                </a:solidFill>
                <a:latin typeface="Times New Roman" panose="02020603050405020304" pitchFamily="18" charset="0"/>
                <a:ea typeface="+mj-ea"/>
                <a:cs typeface="Times New Roman" panose="02020603050405020304" pitchFamily="18" charset="0"/>
              </a:rPr>
              <a:t>COMMISSIONI DIPARTIMENTALI - COMPITI</a:t>
            </a:r>
            <a:endPar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6" name="CasellaDiTesto 5"/>
          <p:cNvSpPr txBox="1"/>
          <p:nvPr/>
        </p:nvSpPr>
        <p:spPr>
          <a:xfrm>
            <a:off x="1950650" y="1608205"/>
            <a:ext cx="6941830" cy="6494085"/>
          </a:xfrm>
          <a:prstGeom prst="rect">
            <a:avLst/>
          </a:prstGeom>
          <a:noFill/>
        </p:spPr>
        <p:txBody>
          <a:bodyPr wrap="square" rtlCol="0">
            <a:spAutoFit/>
          </a:bodyPr>
          <a:lstStyle/>
          <a:p>
            <a:pPr algn="just"/>
            <a:r>
              <a:rPr lang="it-IT" sz="1600" dirty="0" smtClean="0"/>
              <a:t>La Commissione si occuperà di:</a:t>
            </a:r>
          </a:p>
          <a:p>
            <a:pPr marL="285750" indent="-285750" algn="just">
              <a:buFont typeface="Wingdings" panose="05000000000000000000" pitchFamily="2" charset="2"/>
              <a:buChar char="ü"/>
            </a:pPr>
            <a:r>
              <a:rPr lang="it-IT" sz="1600" dirty="0" smtClean="0"/>
              <a:t>Verificare che i prodotti scelti dagli Addetti appartengano alle </a:t>
            </a:r>
            <a:r>
              <a:rPr lang="it-IT" sz="1600" b="1" dirty="0" smtClean="0"/>
              <a:t>tipologie ammissibili</a:t>
            </a:r>
          </a:p>
          <a:p>
            <a:pPr marL="285750" indent="-285750" algn="just">
              <a:buFont typeface="Wingdings" panose="05000000000000000000" pitchFamily="2" charset="2"/>
              <a:buChar char="ü"/>
            </a:pPr>
            <a:r>
              <a:rPr lang="it-IT" sz="1600" dirty="0" smtClean="0"/>
              <a:t>Verificare che non vi sia selezione del medesimo prodotto da parte di </a:t>
            </a:r>
            <a:r>
              <a:rPr lang="it-IT" sz="1600" b="1" dirty="0" smtClean="0"/>
              <a:t>due diversi Addetti</a:t>
            </a:r>
            <a:r>
              <a:rPr lang="it-IT" sz="1600" dirty="0" smtClean="0"/>
              <a:t>. In questo caso, la decisone a quale Addetto debba essere attribuito il prodotto conteso, deve essere fatta tenendo conto dell’indicatore </a:t>
            </a:r>
            <a:r>
              <a:rPr lang="it-IT" sz="1600" dirty="0" err="1" smtClean="0"/>
              <a:t>IRAS2</a:t>
            </a:r>
            <a:endParaRPr lang="it-IT" sz="1600" dirty="0" smtClean="0"/>
          </a:p>
          <a:p>
            <a:pPr marL="285750" indent="-285750" algn="just">
              <a:buFont typeface="Wingdings" panose="05000000000000000000" pitchFamily="2" charset="2"/>
              <a:buChar char="ü"/>
            </a:pPr>
            <a:r>
              <a:rPr lang="it-IT" sz="1600" dirty="0" smtClean="0"/>
              <a:t>Verificare, per gli Addetti con </a:t>
            </a:r>
            <a:r>
              <a:rPr lang="it-IT" sz="1600" b="1" dirty="0" smtClean="0"/>
              <a:t>affiliazione ad altro Ente</a:t>
            </a:r>
            <a:r>
              <a:rPr lang="it-IT" sz="1600" dirty="0" smtClean="0"/>
              <a:t>, che il prodotto ad esso conferito </a:t>
            </a:r>
            <a:r>
              <a:rPr lang="it-IT" sz="1600" b="1" dirty="0" smtClean="0"/>
              <a:t>sia diverso </a:t>
            </a:r>
            <a:r>
              <a:rPr lang="it-IT" sz="1600" dirty="0" smtClean="0"/>
              <a:t>da quelli conferiti per l’Ateneo</a:t>
            </a:r>
          </a:p>
          <a:p>
            <a:pPr marL="285750" indent="-285750" algn="just">
              <a:buFont typeface="Wingdings" panose="05000000000000000000" pitchFamily="2" charset="2"/>
              <a:buChar char="ü"/>
            </a:pPr>
            <a:r>
              <a:rPr lang="it-IT" sz="1600" dirty="0" smtClean="0"/>
              <a:t>Monitorare </a:t>
            </a:r>
            <a:r>
              <a:rPr lang="it-IT" sz="1600" dirty="0"/>
              <a:t>il processo di caricamento dei </a:t>
            </a:r>
            <a:r>
              <a:rPr lang="it-IT" sz="1600" b="1" dirty="0"/>
              <a:t>pdf editoriali </a:t>
            </a:r>
            <a:r>
              <a:rPr lang="it-IT" sz="1600" dirty="0"/>
              <a:t>con il supporto dell’</a:t>
            </a:r>
            <a:r>
              <a:rPr lang="it-IT" sz="1600" dirty="0" err="1"/>
              <a:t>URN</a:t>
            </a:r>
            <a:r>
              <a:rPr lang="it-IT" sz="1600" dirty="0"/>
              <a:t> che fornirà periodicamente alla Commissione gli elenchi dei PDF mancanti </a:t>
            </a:r>
          </a:p>
          <a:p>
            <a:pPr marL="285750" indent="-285750" algn="just">
              <a:buFont typeface="Wingdings" panose="05000000000000000000" pitchFamily="2" charset="2"/>
              <a:buChar char="ü"/>
            </a:pPr>
            <a:r>
              <a:rPr lang="it-IT" sz="1600" dirty="0" smtClean="0"/>
              <a:t>Monitorare la produzione dei PDF </a:t>
            </a:r>
            <a:r>
              <a:rPr lang="it-IT" sz="1600" b="1" dirty="0" smtClean="0"/>
              <a:t>non editoriali </a:t>
            </a:r>
            <a:r>
              <a:rPr lang="it-IT" sz="1600" dirty="0" smtClean="0"/>
              <a:t>eventualmente da caricare due settimane prima della scadenza per la presentazione dei prodotti </a:t>
            </a:r>
          </a:p>
          <a:p>
            <a:pPr marL="285750" indent="-285750" algn="just">
              <a:buFont typeface="Wingdings" panose="05000000000000000000" pitchFamily="2" charset="2"/>
              <a:buChar char="ü"/>
            </a:pPr>
            <a:r>
              <a:rPr lang="it-IT" sz="1600" dirty="0" smtClean="0"/>
              <a:t>Invitare gli addetti con difficoltà nel reperimento dei </a:t>
            </a:r>
            <a:r>
              <a:rPr lang="it-IT" sz="1600" dirty="0" err="1" smtClean="0"/>
              <a:t>PDf</a:t>
            </a:r>
            <a:r>
              <a:rPr lang="it-IT" sz="1600" dirty="0" smtClean="0"/>
              <a:t> editoriali alla </a:t>
            </a:r>
            <a:r>
              <a:rPr lang="it-IT" sz="1600" b="1" dirty="0" smtClean="0"/>
              <a:t>realizzazione di file PDF </a:t>
            </a:r>
            <a:r>
              <a:rPr lang="it-IT" sz="1600" dirty="0" smtClean="0"/>
              <a:t>dei testi dei prodotti anche, se necessario, </a:t>
            </a:r>
            <a:r>
              <a:rPr lang="it-IT" sz="1600" b="1" dirty="0" smtClean="0"/>
              <a:t>facendo una scansione</a:t>
            </a:r>
            <a:r>
              <a:rPr lang="it-IT" sz="1600" dirty="0" smtClean="0"/>
              <a:t>.</a:t>
            </a:r>
          </a:p>
          <a:p>
            <a:pPr marL="285750" indent="-285750">
              <a:buFont typeface="Wingdings" panose="05000000000000000000" pitchFamily="2" charset="2"/>
              <a:buChar char="ü"/>
            </a:pPr>
            <a:endParaRPr lang="it-IT" sz="1600" dirty="0" smtClean="0"/>
          </a:p>
          <a:p>
            <a:pPr marL="285750" indent="-285750">
              <a:buFont typeface="Wingdings" panose="05000000000000000000" pitchFamily="2" charset="2"/>
              <a:buChar char="ü"/>
            </a:pPr>
            <a:endParaRPr lang="it-IT" sz="1600" dirty="0" smtClean="0"/>
          </a:p>
          <a:p>
            <a:endParaRPr lang="it-IT" sz="800" dirty="0"/>
          </a:p>
          <a:p>
            <a:endParaRPr lang="it-IT" dirty="0" smtClean="0"/>
          </a:p>
          <a:p>
            <a:endParaRPr lang="it-IT" dirty="0"/>
          </a:p>
          <a:p>
            <a:endParaRPr lang="it-IT" dirty="0"/>
          </a:p>
          <a:p>
            <a:r>
              <a:rPr lang="it-IT" dirty="0" smtClean="0"/>
              <a:t> </a:t>
            </a:r>
            <a:endParaRPr lang="it-IT" dirty="0"/>
          </a:p>
        </p:txBody>
      </p:sp>
    </p:spTree>
    <p:extLst>
      <p:ext uri="{BB962C8B-B14F-4D97-AF65-F5344CB8AC3E}">
        <p14:creationId xmlns:p14="http://schemas.microsoft.com/office/powerpoint/2010/main" val="34531451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69669" y="1305312"/>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1907704" y="1268760"/>
            <a:ext cx="184731" cy="461665"/>
          </a:xfrm>
          <a:prstGeom prst="rect">
            <a:avLst/>
          </a:prstGeom>
        </p:spPr>
        <p:txBody>
          <a:bodyPr wrap="none">
            <a:spAutoFit/>
          </a:bodyPr>
          <a:lstStyle/>
          <a:p>
            <a:endPar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6" name="CasellaDiTesto 5"/>
          <p:cNvSpPr txBox="1"/>
          <p:nvPr/>
        </p:nvSpPr>
        <p:spPr>
          <a:xfrm>
            <a:off x="2195735" y="1916832"/>
            <a:ext cx="6810237" cy="3416320"/>
          </a:xfrm>
          <a:prstGeom prst="rect">
            <a:avLst/>
          </a:prstGeom>
          <a:noFill/>
        </p:spPr>
        <p:txBody>
          <a:bodyPr wrap="square" rtlCol="0">
            <a:spAutoFit/>
          </a:bodyPr>
          <a:lstStyle/>
          <a:p>
            <a:r>
              <a:rPr lang="it-IT" sz="2000" dirty="0" smtClean="0"/>
              <a:t>NEL CASO IN CUI UN </a:t>
            </a:r>
            <a:r>
              <a:rPr lang="it-IT" sz="2000" b="1" dirty="0" smtClean="0"/>
              <a:t>ADDETTO NON SEGNALI I</a:t>
            </a:r>
          </a:p>
          <a:p>
            <a:endParaRPr lang="it-IT" sz="800" b="1" dirty="0" smtClean="0"/>
          </a:p>
          <a:p>
            <a:r>
              <a:rPr lang="it-IT" sz="2000" b="1" dirty="0" smtClean="0"/>
              <a:t>PROPRI PRODOTTI IN TEMPO UTILE </a:t>
            </a:r>
            <a:r>
              <a:rPr lang="it-IT" sz="2000" dirty="0" smtClean="0"/>
              <a:t>ALLA </a:t>
            </a:r>
          </a:p>
          <a:p>
            <a:endParaRPr lang="it-IT" sz="800" dirty="0"/>
          </a:p>
          <a:p>
            <a:r>
              <a:rPr lang="it-IT" sz="2000" dirty="0" smtClean="0"/>
              <a:t>COMMISSIONE, SARA’ L’</a:t>
            </a:r>
            <a:r>
              <a:rPr lang="it-IT" sz="2000" dirty="0" err="1" smtClean="0"/>
              <a:t>URN</a:t>
            </a:r>
            <a:r>
              <a:rPr lang="it-IT" sz="2000" dirty="0" smtClean="0"/>
              <a:t>, SU INDICAZIONE </a:t>
            </a:r>
          </a:p>
          <a:p>
            <a:endParaRPr lang="it-IT" sz="800" dirty="0"/>
          </a:p>
          <a:p>
            <a:r>
              <a:rPr lang="it-IT" sz="2000" dirty="0" smtClean="0"/>
              <a:t>SCRITTA DEL DIRETTORE DEL </a:t>
            </a:r>
          </a:p>
          <a:p>
            <a:endParaRPr lang="it-IT" sz="800" dirty="0"/>
          </a:p>
          <a:p>
            <a:r>
              <a:rPr lang="it-IT" sz="2000" dirty="0" smtClean="0"/>
              <a:t>DIPARTIMENTO E SENTITE LE COMMISSIONI </a:t>
            </a:r>
          </a:p>
          <a:p>
            <a:endParaRPr lang="it-IT" sz="800" dirty="0"/>
          </a:p>
          <a:p>
            <a:r>
              <a:rPr lang="it-IT" sz="2000" dirty="0" smtClean="0"/>
              <a:t>DIPARTIMENTALI, AD INDIVIDUARE I </a:t>
            </a:r>
          </a:p>
          <a:p>
            <a:endParaRPr lang="it-IT" sz="800" dirty="0"/>
          </a:p>
          <a:p>
            <a:r>
              <a:rPr lang="it-IT" sz="2000" dirty="0" smtClean="0"/>
              <a:t>PRODOTTI DA CONFERIRE PER IL </a:t>
            </a:r>
          </a:p>
          <a:p>
            <a:endParaRPr lang="it-IT" sz="800" dirty="0"/>
          </a:p>
          <a:p>
            <a:r>
              <a:rPr lang="it-IT" sz="2000" dirty="0" smtClean="0"/>
              <a:t>RAGGIUNGIMENTO DEL POTENZIALE</a:t>
            </a:r>
            <a:endParaRPr lang="it-IT" sz="2000" dirty="0"/>
          </a:p>
        </p:txBody>
      </p:sp>
    </p:spTree>
    <p:extLst>
      <p:ext uri="{BB962C8B-B14F-4D97-AF65-F5344CB8AC3E}">
        <p14:creationId xmlns:p14="http://schemas.microsoft.com/office/powerpoint/2010/main" val="35609274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69669" y="1305312"/>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1907704" y="1268760"/>
            <a:ext cx="184731" cy="461665"/>
          </a:xfrm>
          <a:prstGeom prst="rect">
            <a:avLst/>
          </a:prstGeom>
        </p:spPr>
        <p:txBody>
          <a:bodyPr wrap="none">
            <a:spAutoFit/>
          </a:bodyPr>
          <a:lstStyle/>
          <a:p>
            <a:endPar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6" name="CasellaDiTesto 5"/>
          <p:cNvSpPr txBox="1"/>
          <p:nvPr/>
        </p:nvSpPr>
        <p:spPr>
          <a:xfrm>
            <a:off x="2092435" y="1719025"/>
            <a:ext cx="6810237" cy="3785652"/>
          </a:xfrm>
          <a:prstGeom prst="rect">
            <a:avLst/>
          </a:prstGeom>
          <a:noFill/>
        </p:spPr>
        <p:txBody>
          <a:bodyPr wrap="square" rtlCol="0">
            <a:spAutoFit/>
          </a:bodyPr>
          <a:lstStyle/>
          <a:p>
            <a:r>
              <a:rPr lang="it-IT" sz="2000" b="1" dirty="0" smtClean="0"/>
              <a:t>ENTRO IL 4 DICEMBRE 2</a:t>
            </a:r>
            <a:r>
              <a:rPr lang="it-IT" sz="2000" dirty="0" smtClean="0"/>
              <a:t>015 IL RETTORE, SENTITI I DIRETTORI DI DIPARTIMENTO INTERESSATI, SI OCCUPERA’ DI RISOLVERE EVENTUALI </a:t>
            </a:r>
            <a:r>
              <a:rPr lang="it-IT" sz="2000" b="1" dirty="0" smtClean="0"/>
              <a:t>CONFLITTI INTERDIPARTIMENTALI.</a:t>
            </a:r>
          </a:p>
          <a:p>
            <a:endParaRPr lang="it-IT" sz="2000" dirty="0"/>
          </a:p>
          <a:p>
            <a:r>
              <a:rPr lang="it-IT" sz="2000" dirty="0" smtClean="0"/>
              <a:t>LA SCELTA VERRA’ EFFETTUATA DANDO LA PRECEDENZA AGLI ADDETTI CHE NEL PERIODO 2011-2014 SONO STATI ASSUNTI O SONO PASSATI DI RUOLO MA SEMPRE NEL RISPETTO DEL NUMERO ATTESO DI PRODOTTI PER OGNI ADDETTO.</a:t>
            </a:r>
            <a:endParaRPr lang="it-IT" sz="2000" dirty="0"/>
          </a:p>
        </p:txBody>
      </p:sp>
    </p:spTree>
    <p:extLst>
      <p:ext uri="{BB962C8B-B14F-4D97-AF65-F5344CB8AC3E}">
        <p14:creationId xmlns:p14="http://schemas.microsoft.com/office/powerpoint/2010/main" val="25856659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69669" y="1305312"/>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1907704" y="1268760"/>
            <a:ext cx="184731" cy="461665"/>
          </a:xfrm>
          <a:prstGeom prst="rect">
            <a:avLst/>
          </a:prstGeom>
        </p:spPr>
        <p:txBody>
          <a:bodyPr wrap="none">
            <a:spAutoFit/>
          </a:bodyPr>
          <a:lstStyle/>
          <a:p>
            <a:endPar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6" name="CasellaDiTesto 5"/>
          <p:cNvSpPr txBox="1"/>
          <p:nvPr/>
        </p:nvSpPr>
        <p:spPr>
          <a:xfrm>
            <a:off x="2092435" y="1719025"/>
            <a:ext cx="6810237" cy="4093428"/>
          </a:xfrm>
          <a:prstGeom prst="rect">
            <a:avLst/>
          </a:prstGeom>
          <a:noFill/>
        </p:spPr>
        <p:txBody>
          <a:bodyPr wrap="square" rtlCol="0">
            <a:spAutoFit/>
          </a:bodyPr>
          <a:lstStyle/>
          <a:p>
            <a:r>
              <a:rPr lang="it-IT" sz="2400" b="1" dirty="0" smtClean="0"/>
              <a:t>ENTRO IL 14 DICEMBRE 2015 </a:t>
            </a:r>
            <a:r>
              <a:rPr lang="it-IT" sz="2400" dirty="0" smtClean="0"/>
              <a:t>TUTTI GLI ADDETTI DOVRANNO AVERE SELEZIONATO SU IRIS I PRODOTTI DA PORTARE IN VALUTAZIONE GIA’ CONDIVISI CON LE COMMISSIONI DIPARTIMENTALI.</a:t>
            </a:r>
          </a:p>
          <a:p>
            <a:endParaRPr lang="it-IT" sz="2400" dirty="0"/>
          </a:p>
          <a:p>
            <a:r>
              <a:rPr lang="it-IT" sz="2400" dirty="0" smtClean="0"/>
              <a:t>ENTRO LA MEDESIMA DATA DOVRANNO ESSERE INSERITE ANCHE LE INFORMAZIONI AGGIUNTIVE</a:t>
            </a:r>
          </a:p>
          <a:p>
            <a:r>
              <a:rPr lang="it-IT" sz="2000" dirty="0" smtClean="0"/>
              <a:t> </a:t>
            </a:r>
            <a:endParaRPr lang="it-IT" sz="2000" dirty="0"/>
          </a:p>
        </p:txBody>
      </p:sp>
    </p:spTree>
    <p:extLst>
      <p:ext uri="{BB962C8B-B14F-4D97-AF65-F5344CB8AC3E}">
        <p14:creationId xmlns:p14="http://schemas.microsoft.com/office/powerpoint/2010/main" val="42357677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69669" y="1305312"/>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1907704" y="1268760"/>
            <a:ext cx="184731" cy="461665"/>
          </a:xfrm>
          <a:prstGeom prst="rect">
            <a:avLst/>
          </a:prstGeom>
        </p:spPr>
        <p:txBody>
          <a:bodyPr wrap="none">
            <a:spAutoFit/>
          </a:bodyPr>
          <a:lstStyle/>
          <a:p>
            <a:endPar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6" name="CasellaDiTesto 5"/>
          <p:cNvSpPr txBox="1"/>
          <p:nvPr/>
        </p:nvSpPr>
        <p:spPr>
          <a:xfrm>
            <a:off x="2092435" y="1719025"/>
            <a:ext cx="6810237" cy="3170099"/>
          </a:xfrm>
          <a:prstGeom prst="rect">
            <a:avLst/>
          </a:prstGeom>
          <a:noFill/>
        </p:spPr>
        <p:txBody>
          <a:bodyPr wrap="square" rtlCol="0">
            <a:spAutoFit/>
          </a:bodyPr>
          <a:lstStyle/>
          <a:p>
            <a:pPr algn="just"/>
            <a:r>
              <a:rPr lang="it-IT" sz="2000" dirty="0" smtClean="0"/>
              <a:t>NEL CASO IN CUI SI RISCONTRINO ADDETTI CHE </a:t>
            </a:r>
            <a:r>
              <a:rPr lang="it-IT" sz="2000" b="1" dirty="0" smtClean="0"/>
              <a:t>NON ABBIANO SELEZIONATO IN IRIS I PRODOTTI IN TEMPO UTILE</a:t>
            </a:r>
            <a:r>
              <a:rPr lang="it-IT" sz="2000" dirty="0" smtClean="0"/>
              <a:t> </a:t>
            </a:r>
            <a:r>
              <a:rPr lang="it-IT" sz="2000" b="1" dirty="0" smtClean="0"/>
              <a:t>O CHE NON ABBIANO CARICATO LE INFORMAZIONI AGGIUNTIVE O IL PDF</a:t>
            </a:r>
            <a:r>
              <a:rPr lang="it-IT" sz="2000" dirty="0" smtClean="0"/>
              <a:t>, SARA’ L’</a:t>
            </a:r>
            <a:r>
              <a:rPr lang="it-IT" sz="2000" dirty="0" err="1" smtClean="0"/>
              <a:t>URN</a:t>
            </a:r>
            <a:r>
              <a:rPr lang="it-IT" sz="2000" dirty="0" smtClean="0"/>
              <a:t> IN ACCORDO COL DIRETTORE DEL DIPARTIMENTO, A SELEZIONARE I PRODOTTI SU IRIS OVVERO A CARICARE I PDF O AD INSERIRE LE INFORMAZIONI AGGIUNTIVE</a:t>
            </a:r>
          </a:p>
          <a:p>
            <a:pPr algn="just"/>
            <a:r>
              <a:rPr lang="it-IT" sz="2000" dirty="0" smtClean="0"/>
              <a:t> </a:t>
            </a:r>
            <a:endParaRPr lang="it-IT" sz="2000" dirty="0"/>
          </a:p>
        </p:txBody>
      </p:sp>
    </p:spTree>
    <p:extLst>
      <p:ext uri="{BB962C8B-B14F-4D97-AF65-F5344CB8AC3E}">
        <p14:creationId xmlns:p14="http://schemas.microsoft.com/office/powerpoint/2010/main" val="28054470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69669" y="1305312"/>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1907704" y="1268760"/>
            <a:ext cx="184731" cy="461665"/>
          </a:xfrm>
          <a:prstGeom prst="rect">
            <a:avLst/>
          </a:prstGeom>
        </p:spPr>
        <p:txBody>
          <a:bodyPr wrap="none">
            <a:spAutoFit/>
          </a:bodyPr>
          <a:lstStyle/>
          <a:p>
            <a:endPar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6" name="CasellaDiTesto 5"/>
          <p:cNvSpPr txBox="1"/>
          <p:nvPr/>
        </p:nvSpPr>
        <p:spPr>
          <a:xfrm>
            <a:off x="2112774" y="2376847"/>
            <a:ext cx="6810237" cy="1323439"/>
          </a:xfrm>
          <a:prstGeom prst="rect">
            <a:avLst/>
          </a:prstGeom>
          <a:noFill/>
        </p:spPr>
        <p:txBody>
          <a:bodyPr wrap="square" rtlCol="0">
            <a:spAutoFit/>
          </a:bodyPr>
          <a:lstStyle/>
          <a:p>
            <a:r>
              <a:rPr lang="it-IT" sz="2000" dirty="0" smtClean="0"/>
              <a:t>L’UFFICIO RICERCA NAZIONALE SI PROPONE DI </a:t>
            </a:r>
            <a:r>
              <a:rPr lang="it-IT" sz="2000" b="1" dirty="0" smtClean="0"/>
              <a:t>VALIDARE</a:t>
            </a:r>
            <a:r>
              <a:rPr lang="it-IT" sz="2000" dirty="0" smtClean="0"/>
              <a:t> TUTTI I PRODOTTI (METADATI E FULL TEXT) CHE VERRANNO SELEZIONATI PER LA VALUTAZIONE</a:t>
            </a:r>
            <a:endParaRPr lang="it-IT" sz="2000" dirty="0"/>
          </a:p>
        </p:txBody>
      </p:sp>
    </p:spTree>
    <p:extLst>
      <p:ext uri="{BB962C8B-B14F-4D97-AF65-F5344CB8AC3E}">
        <p14:creationId xmlns:p14="http://schemas.microsoft.com/office/powerpoint/2010/main" val="35500461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3419872" y="1105567"/>
            <a:ext cx="3717684" cy="461665"/>
          </a:xfrm>
          <a:prstGeom prst="rect">
            <a:avLst/>
          </a:prstGeom>
        </p:spPr>
        <p:txBody>
          <a:bodyPr wrap="none">
            <a:spAutoFit/>
          </a:bodyPr>
          <a:lstStyle/>
          <a:p>
            <a:pPr algn="ctr"/>
            <a:r>
              <a:rPr lang="it-IT" sz="2400" b="1" cap="small" dirty="0" smtClean="0">
                <a:ln>
                  <a:solidFill>
                    <a:schemeClr val="accent1"/>
                  </a:solidFill>
                </a:ln>
                <a:solidFill>
                  <a:schemeClr val="tx2"/>
                </a:solidFill>
                <a:latin typeface="Times New Roman" panose="02020603050405020304" pitchFamily="18" charset="0"/>
                <a:ea typeface="+mj-ea"/>
                <a:cs typeface="Times New Roman" panose="02020603050405020304" pitchFamily="18" charset="0"/>
              </a:rPr>
              <a:t>RIEPILOGO SCADENZE</a:t>
            </a:r>
            <a:endPar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6" name="CasellaDiTesto 5"/>
          <p:cNvSpPr txBox="1"/>
          <p:nvPr/>
        </p:nvSpPr>
        <p:spPr>
          <a:xfrm>
            <a:off x="1950650" y="1609610"/>
            <a:ext cx="6810237" cy="1815882"/>
          </a:xfrm>
          <a:prstGeom prst="rect">
            <a:avLst/>
          </a:prstGeom>
          <a:noFill/>
        </p:spPr>
        <p:txBody>
          <a:bodyPr wrap="square" rtlCol="0">
            <a:spAutoFit/>
          </a:bodyPr>
          <a:lstStyle/>
          <a:p>
            <a:pPr marL="285750" indent="-285750">
              <a:buFont typeface="Wingdings" panose="05000000000000000000" pitchFamily="2" charset="2"/>
              <a:buChar char="ü"/>
            </a:pPr>
            <a:endParaRPr lang="it-IT" sz="1600" dirty="0" smtClean="0"/>
          </a:p>
          <a:p>
            <a:pPr marL="285750" indent="-285750">
              <a:buFont typeface="Wingdings" panose="05000000000000000000" pitchFamily="2" charset="2"/>
              <a:buChar char="ü"/>
            </a:pPr>
            <a:endParaRPr lang="it-IT" sz="1600" dirty="0" smtClean="0"/>
          </a:p>
          <a:p>
            <a:endParaRPr lang="it-IT" sz="800" dirty="0"/>
          </a:p>
          <a:p>
            <a:endParaRPr lang="it-IT" dirty="0" smtClean="0"/>
          </a:p>
          <a:p>
            <a:endParaRPr lang="it-IT" dirty="0"/>
          </a:p>
          <a:p>
            <a:endParaRPr lang="it-IT" dirty="0"/>
          </a:p>
          <a:p>
            <a:r>
              <a:rPr lang="it-IT" dirty="0" smtClean="0"/>
              <a:t> </a:t>
            </a:r>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2106875999"/>
              </p:ext>
            </p:extLst>
          </p:nvPr>
        </p:nvGraphicFramePr>
        <p:xfrm>
          <a:off x="2784223" y="20782928"/>
          <a:ext cx="5976664" cy="24505920"/>
        </p:xfrm>
        <a:graphic>
          <a:graphicData uri="http://schemas.openxmlformats.org/drawingml/2006/table">
            <a:tbl>
              <a:tblPr firstRow="1" firstCol="1" bandRow="1">
                <a:tableStyleId>{5C22544A-7EE6-4342-B048-85BDC9FD1C3A}</a:tableStyleId>
              </a:tblPr>
              <a:tblGrid>
                <a:gridCol w="2736304"/>
                <a:gridCol w="3240360"/>
              </a:tblGrid>
              <a:tr h="0">
                <a:tc>
                  <a:txBody>
                    <a:bodyPr/>
                    <a:lstStyle/>
                    <a:p>
                      <a:pPr>
                        <a:lnSpc>
                          <a:spcPct val="115000"/>
                        </a:lnSpc>
                        <a:spcAft>
                          <a:spcPts val="0"/>
                        </a:spcAft>
                      </a:pPr>
                      <a:r>
                        <a:rPr lang="it-IT" sz="1600" dirty="0">
                          <a:effectLst/>
                        </a:rPr>
                        <a:t>ADEMPIMENTO</a:t>
                      </a:r>
                      <a:endParaRPr lang="it-IT" sz="1600" dirty="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a:effectLst/>
                        </a:rPr>
                        <a:t>SCADENZA</a:t>
                      </a:r>
                      <a:endParaRPr lang="it-IT" sz="1600">
                        <a:solidFill>
                          <a:srgbClr val="000000"/>
                        </a:solidFill>
                        <a:effectLst/>
                        <a:latin typeface="Arial"/>
                        <a:ea typeface="Arial"/>
                      </a:endParaRPr>
                    </a:p>
                  </a:txBody>
                  <a:tcPr marL="32575" marR="32575" marT="0" marB="0" anchor="ctr"/>
                </a:tc>
              </a:tr>
              <a:tr h="154254">
                <a:tc>
                  <a:txBody>
                    <a:bodyPr/>
                    <a:lstStyle/>
                    <a:p>
                      <a:r>
                        <a:rPr lang="it-IT" sz="1600" dirty="0">
                          <a:effectLst/>
                        </a:rPr>
                        <a:t>Costituzione Commissioni dipartimentali </a:t>
                      </a:r>
                      <a:endParaRPr lang="it-IT" sz="1600" dirty="0">
                        <a:effectLst/>
                        <a:latin typeface="Calibri"/>
                      </a:endParaRPr>
                    </a:p>
                  </a:txBody>
                  <a:tcPr marL="32575" marR="32575" marT="0" marB="0" anchor="ctr"/>
                </a:tc>
                <a:tc>
                  <a:txBody>
                    <a:bodyPr/>
                    <a:lstStyle/>
                    <a:p>
                      <a:r>
                        <a:rPr lang="it-IT" sz="1600" dirty="0">
                          <a:effectLst/>
                        </a:rPr>
                        <a:t>Entro il 29 settembre 2015</a:t>
                      </a:r>
                    </a:p>
                    <a:p>
                      <a:pPr>
                        <a:lnSpc>
                          <a:spcPct val="115000"/>
                        </a:lnSpc>
                        <a:spcAft>
                          <a:spcPts val="0"/>
                        </a:spcAft>
                      </a:pPr>
                      <a:r>
                        <a:rPr lang="it-IT" sz="1600" dirty="0">
                          <a:effectLst/>
                        </a:rPr>
                        <a:t> </a:t>
                      </a:r>
                      <a:endParaRPr lang="it-IT" sz="1600" dirty="0">
                        <a:solidFill>
                          <a:srgbClr val="000000"/>
                        </a:solidFill>
                        <a:effectLst/>
                        <a:latin typeface="Arial"/>
                        <a:ea typeface="Arial"/>
                      </a:endParaRPr>
                    </a:p>
                  </a:txBody>
                  <a:tcPr marL="32575" marR="32575" marT="0" marB="0" anchor="ctr"/>
                </a:tc>
              </a:tr>
              <a:tr h="489222">
                <a:tc>
                  <a:txBody>
                    <a:bodyPr/>
                    <a:lstStyle/>
                    <a:p>
                      <a:pPr>
                        <a:lnSpc>
                          <a:spcPct val="115000"/>
                        </a:lnSpc>
                        <a:spcAft>
                          <a:spcPts val="0"/>
                        </a:spcAft>
                      </a:pPr>
                      <a:r>
                        <a:rPr lang="it-IT" sz="1600" dirty="0">
                          <a:effectLst/>
                        </a:rPr>
                        <a:t>Comunicazione da parte dei Direttori di Dipartimento della lista degli  Addetti membri delle Commissioni preposte all’attribuzione dell’Abilitazione Scientifica Nazionale per il biennio 2012-2013.</a:t>
                      </a:r>
                      <a:endParaRPr lang="it-IT" sz="1600" dirty="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29 settembre 2015</a:t>
                      </a:r>
                      <a:endParaRPr lang="it-IT" sz="1600" dirty="0">
                        <a:solidFill>
                          <a:srgbClr val="000000"/>
                        </a:solidFill>
                        <a:effectLst/>
                        <a:latin typeface="Arial"/>
                        <a:ea typeface="Arial"/>
                      </a:endParaRPr>
                    </a:p>
                  </a:txBody>
                  <a:tcPr marL="32575" marR="32575" marT="0" marB="0" anchor="ctr"/>
                </a:tc>
              </a:tr>
              <a:tr h="206175">
                <a:tc>
                  <a:txBody>
                    <a:bodyPr/>
                    <a:lstStyle/>
                    <a:p>
                      <a:pPr>
                        <a:lnSpc>
                          <a:spcPct val="115000"/>
                        </a:lnSpc>
                        <a:spcAft>
                          <a:spcPts val="0"/>
                        </a:spcAft>
                      </a:pPr>
                      <a:r>
                        <a:rPr lang="it-IT" sz="1600">
                          <a:effectLst/>
                        </a:rPr>
                        <a:t>Termine per gli Addetti per il possesso dell’ORCID ed della relativa associazione in IRIS </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30 settembre 2015</a:t>
                      </a:r>
                      <a:endParaRPr lang="it-IT" sz="1600" dirty="0">
                        <a:solidFill>
                          <a:srgbClr val="000000"/>
                        </a:solidFill>
                        <a:effectLst/>
                        <a:latin typeface="Arial"/>
                        <a:ea typeface="Arial"/>
                      </a:endParaRPr>
                    </a:p>
                  </a:txBody>
                  <a:tcPr marL="32575" marR="32575" marT="0" marB="0" anchor="ctr"/>
                </a:tc>
              </a:tr>
              <a:tr h="418460">
                <a:tc>
                  <a:txBody>
                    <a:bodyPr/>
                    <a:lstStyle/>
                    <a:p>
                      <a:pPr>
                        <a:lnSpc>
                          <a:spcPct val="115000"/>
                        </a:lnSpc>
                        <a:spcAft>
                          <a:spcPts val="0"/>
                        </a:spcAft>
                      </a:pPr>
                      <a:r>
                        <a:rPr lang="it-IT" sz="1600">
                          <a:effectLst/>
                        </a:rPr>
                        <a:t>Gli uffici dovranno comunicare alle Commissioni Dipartimentali l’elenco dei docenti rispondenti ai criteri previsti dal bando in merito all’esenzione totale o parziale per la presentazione di prodotti</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Il 6 novembre 2015</a:t>
                      </a:r>
                      <a:endParaRPr lang="it-IT" sz="1600" dirty="0">
                        <a:solidFill>
                          <a:srgbClr val="000000"/>
                        </a:solidFill>
                        <a:effectLst/>
                        <a:latin typeface="Arial"/>
                        <a:ea typeface="Arial"/>
                      </a:endParaRPr>
                    </a:p>
                  </a:txBody>
                  <a:tcPr marL="32575" marR="32575" marT="0" marB="0" anchor="ctr"/>
                </a:tc>
              </a:tr>
              <a:tr h="418460">
                <a:tc>
                  <a:txBody>
                    <a:bodyPr/>
                    <a:lstStyle/>
                    <a:p>
                      <a:pPr>
                        <a:lnSpc>
                          <a:spcPct val="115000"/>
                        </a:lnSpc>
                        <a:spcAft>
                          <a:spcPts val="0"/>
                        </a:spcAft>
                      </a:pPr>
                      <a:r>
                        <a:rPr lang="it-IT" sz="1600" dirty="0">
                          <a:effectLst/>
                        </a:rPr>
                        <a:t>Le Commissioni Dipartimentali raccolgono dagli  Addetti in possesso dei requisiti di esenzione previsti dal bando l’intenzione sulla facoltà di usufruire o meno dell’esenzione</a:t>
                      </a:r>
                      <a:endParaRPr lang="it-IT" sz="1600" dirty="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16 novembre 2015</a:t>
                      </a:r>
                      <a:endParaRPr lang="it-IT" sz="1600" dirty="0">
                        <a:solidFill>
                          <a:srgbClr val="000000"/>
                        </a:solidFill>
                        <a:effectLst/>
                        <a:latin typeface="Arial"/>
                        <a:ea typeface="Arial"/>
                      </a:endParaRPr>
                    </a:p>
                  </a:txBody>
                  <a:tcPr marL="32575" marR="32575" marT="0" marB="0" anchor="ctr"/>
                </a:tc>
              </a:tr>
              <a:tr h="559984">
                <a:tc>
                  <a:txBody>
                    <a:bodyPr/>
                    <a:lstStyle/>
                    <a:p>
                      <a:pPr>
                        <a:lnSpc>
                          <a:spcPct val="115000"/>
                        </a:lnSpc>
                        <a:spcAft>
                          <a:spcPts val="0"/>
                        </a:spcAft>
                      </a:pPr>
                      <a:r>
                        <a:rPr lang="it-IT" sz="1600">
                          <a:effectLst/>
                        </a:rPr>
                        <a:t>Le Commissioni Dipartimentali dopo aver acquisito dagli  Addetti in possesso dei requisiti di esenzione previsti dal bando circa l’intenzione sulla facoltà di usufruire o meno dell’esenzione, comunicano gli esiti all’Ufficio Ricerca Nazionale</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17 novembre 2015</a:t>
                      </a:r>
                      <a:endParaRPr lang="it-IT" sz="1600" dirty="0">
                        <a:solidFill>
                          <a:srgbClr val="000000"/>
                        </a:solidFill>
                        <a:effectLst/>
                        <a:latin typeface="Arial"/>
                        <a:ea typeface="Arial"/>
                      </a:endParaRPr>
                    </a:p>
                  </a:txBody>
                  <a:tcPr marL="32575" marR="32575" marT="0" marB="0" anchor="ctr"/>
                </a:tc>
              </a:tr>
              <a:tr h="135413">
                <a:tc>
                  <a:txBody>
                    <a:bodyPr/>
                    <a:lstStyle/>
                    <a:p>
                      <a:pPr>
                        <a:lnSpc>
                          <a:spcPct val="115000"/>
                        </a:lnSpc>
                        <a:spcAft>
                          <a:spcPts val="0"/>
                        </a:spcAft>
                      </a:pPr>
                      <a:r>
                        <a:rPr lang="it-IT" sz="1600">
                          <a:effectLst/>
                        </a:rPr>
                        <a:t>L’ANVUR renderà noti i criteri dei GEV</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Il 15 novembre 2015</a:t>
                      </a:r>
                      <a:endParaRPr lang="it-IT" sz="1600" dirty="0">
                        <a:solidFill>
                          <a:srgbClr val="000000"/>
                        </a:solidFill>
                        <a:effectLst/>
                        <a:latin typeface="Arial"/>
                        <a:ea typeface="Arial"/>
                      </a:endParaRPr>
                    </a:p>
                  </a:txBody>
                  <a:tcPr marL="32575" marR="32575" marT="0" marB="0" anchor="ctr"/>
                </a:tc>
              </a:tr>
              <a:tr h="79360">
                <a:tc>
                  <a:txBody>
                    <a:bodyPr/>
                    <a:lstStyle/>
                    <a:p>
                      <a:pPr>
                        <a:lnSpc>
                          <a:spcPct val="115000"/>
                        </a:lnSpc>
                        <a:spcAft>
                          <a:spcPts val="0"/>
                        </a:spcAft>
                      </a:pPr>
                      <a:r>
                        <a:rPr lang="it-IT" sz="1600">
                          <a:effectLst/>
                        </a:rPr>
                        <a:t>Accreditamento degli Addetti</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30 novembre 2015</a:t>
                      </a:r>
                      <a:endParaRPr lang="it-IT" sz="1600" dirty="0">
                        <a:solidFill>
                          <a:srgbClr val="000000"/>
                        </a:solidFill>
                        <a:effectLst/>
                        <a:latin typeface="Arial"/>
                        <a:ea typeface="Arial"/>
                      </a:endParaRPr>
                    </a:p>
                  </a:txBody>
                  <a:tcPr marL="32575" marR="32575" marT="0" marB="0" anchor="ctr"/>
                </a:tc>
              </a:tr>
              <a:tr h="418460">
                <a:tc>
                  <a:txBody>
                    <a:bodyPr/>
                    <a:lstStyle/>
                    <a:p>
                      <a:pPr>
                        <a:lnSpc>
                          <a:spcPct val="115000"/>
                        </a:lnSpc>
                        <a:spcAft>
                          <a:spcPts val="0"/>
                        </a:spcAft>
                      </a:pPr>
                      <a:r>
                        <a:rPr lang="it-IT" sz="1600">
                          <a:effectLst/>
                        </a:rPr>
                        <a:t>Ciascuna Commissione dovrà avere comunicato all’Ufficio Ricerca Nazionale  l’elenco definitivo dei prodotti da portare in valutazione ed aver terminato la risoluzione conflitti intra-dipartimentali </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30 novembre 2015</a:t>
                      </a:r>
                    </a:p>
                    <a:p>
                      <a:pPr>
                        <a:lnSpc>
                          <a:spcPct val="115000"/>
                        </a:lnSpc>
                        <a:spcAft>
                          <a:spcPts val="0"/>
                        </a:spcAft>
                      </a:pPr>
                      <a:r>
                        <a:rPr lang="it-IT" sz="1600" dirty="0">
                          <a:effectLst/>
                        </a:rPr>
                        <a:t> </a:t>
                      </a:r>
                      <a:endParaRPr lang="it-IT" sz="1600" dirty="0">
                        <a:solidFill>
                          <a:srgbClr val="000000"/>
                        </a:solidFill>
                        <a:effectLst/>
                        <a:latin typeface="Arial"/>
                        <a:ea typeface="Arial"/>
                      </a:endParaRPr>
                    </a:p>
                  </a:txBody>
                  <a:tcPr marL="32575" marR="32575" marT="0" marB="0" anchor="ctr"/>
                </a:tc>
              </a:tr>
              <a:tr h="347698">
                <a:tc>
                  <a:txBody>
                    <a:bodyPr/>
                    <a:lstStyle/>
                    <a:p>
                      <a:pPr>
                        <a:lnSpc>
                          <a:spcPct val="115000"/>
                        </a:lnSpc>
                        <a:spcAft>
                          <a:spcPts val="0"/>
                        </a:spcAft>
                      </a:pPr>
                      <a:r>
                        <a:rPr lang="it-IT" sz="1600">
                          <a:effectLst/>
                        </a:rPr>
                        <a:t>Scadenza per la risoluzione di eventuali conflitti interdipartimentali da parte del Rettore sentiti i pareri dei Direttori di Dipartimento </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4 dicembre 2015.</a:t>
                      </a:r>
                    </a:p>
                    <a:p>
                      <a:pPr>
                        <a:lnSpc>
                          <a:spcPct val="115000"/>
                        </a:lnSpc>
                        <a:spcAft>
                          <a:spcPts val="0"/>
                        </a:spcAft>
                      </a:pPr>
                      <a:r>
                        <a:rPr lang="it-IT" sz="1600" dirty="0">
                          <a:effectLst/>
                        </a:rPr>
                        <a:t> </a:t>
                      </a:r>
                      <a:endParaRPr lang="it-IT" sz="1600" dirty="0">
                        <a:solidFill>
                          <a:srgbClr val="000000"/>
                        </a:solidFill>
                        <a:effectLst/>
                        <a:latin typeface="Arial"/>
                        <a:ea typeface="Arial"/>
                      </a:endParaRPr>
                    </a:p>
                  </a:txBody>
                  <a:tcPr marL="32575" marR="32575" marT="0" marB="0" anchor="ctr"/>
                </a:tc>
              </a:tr>
              <a:tr h="307660">
                <a:tc>
                  <a:txBody>
                    <a:bodyPr/>
                    <a:lstStyle/>
                    <a:p>
                      <a:r>
                        <a:rPr lang="it-IT" sz="1600">
                          <a:effectLst/>
                        </a:rPr>
                        <a:t>Gli Addetti dovranno selezionare i prodotti su IRIS, caricare il relativo pdf editoriale (max 10MB o più file di al massimo 10MB) e inserire le informazioni aggiuntive </a:t>
                      </a:r>
                      <a:endParaRPr lang="it-IT" sz="1600">
                        <a:effectLst/>
                        <a:latin typeface="Calibri"/>
                      </a:endParaRPr>
                    </a:p>
                  </a:txBody>
                  <a:tcPr marL="32575" marR="32575" marT="0" marB="0" anchor="ctr"/>
                </a:tc>
                <a:tc>
                  <a:txBody>
                    <a:bodyPr/>
                    <a:lstStyle/>
                    <a:p>
                      <a:r>
                        <a:rPr lang="it-IT" sz="1600" dirty="0">
                          <a:effectLst/>
                        </a:rPr>
                        <a:t>Entro il 14 dicembre 2015</a:t>
                      </a:r>
                    </a:p>
                    <a:p>
                      <a:pPr>
                        <a:lnSpc>
                          <a:spcPct val="115000"/>
                        </a:lnSpc>
                        <a:spcAft>
                          <a:spcPts val="0"/>
                        </a:spcAft>
                      </a:pPr>
                      <a:r>
                        <a:rPr lang="it-IT" sz="1600" dirty="0">
                          <a:effectLst/>
                        </a:rPr>
                        <a:t> </a:t>
                      </a:r>
                      <a:endParaRPr lang="it-IT" sz="1600" dirty="0">
                        <a:solidFill>
                          <a:srgbClr val="000000"/>
                        </a:solidFill>
                        <a:effectLst/>
                        <a:latin typeface="Arial"/>
                        <a:ea typeface="Arial"/>
                      </a:endParaRPr>
                    </a:p>
                  </a:txBody>
                  <a:tcPr marL="32575" marR="32575" marT="0" marB="0" anchor="ctr"/>
                </a:tc>
              </a:tr>
              <a:tr h="433843">
                <a:tc>
                  <a:txBody>
                    <a:bodyPr/>
                    <a:lstStyle/>
                    <a:p>
                      <a:r>
                        <a:rPr lang="it-IT" sz="1600" dirty="0">
                          <a:effectLst/>
                        </a:rPr>
                        <a:t>Le Commissioni Dipartimentali inviano all’Ufficio Ricerca Nazionale i pdf auto-prodotti dagli Addetti per gli opportuni controlli e per il definitivo caricamento sull’interfaccia </a:t>
                      </a:r>
                      <a:r>
                        <a:rPr lang="it-IT" sz="1600" dirty="0" err="1">
                          <a:effectLst/>
                        </a:rPr>
                        <a:t>Cineca</a:t>
                      </a:r>
                      <a:endParaRPr lang="it-IT" sz="1600" dirty="0">
                        <a:effectLst/>
                      </a:endParaRPr>
                    </a:p>
                    <a:p>
                      <a:pPr>
                        <a:lnSpc>
                          <a:spcPct val="115000"/>
                        </a:lnSpc>
                        <a:spcAft>
                          <a:spcPts val="0"/>
                        </a:spcAft>
                      </a:pPr>
                      <a:r>
                        <a:rPr lang="it-IT" sz="1600" dirty="0">
                          <a:effectLst/>
                        </a:rPr>
                        <a:t> </a:t>
                      </a:r>
                      <a:endParaRPr lang="it-IT" sz="1600" dirty="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Dal 15 gennaio (ovvero a due settimane dalla data di scadenza per la trasmissione definitiva dei prodotti) ed entro e non oltre il 20 gennaio 2016</a:t>
                      </a:r>
                      <a:endParaRPr lang="it-IT" sz="1600" dirty="0">
                        <a:solidFill>
                          <a:srgbClr val="000000"/>
                        </a:solidFill>
                        <a:effectLst/>
                        <a:latin typeface="Arial"/>
                        <a:ea typeface="Arial"/>
                      </a:endParaRPr>
                    </a:p>
                  </a:txBody>
                  <a:tcPr marL="32575" marR="32575" marT="0" marB="0" anchor="ctr"/>
                </a:tc>
              </a:tr>
              <a:tr h="135413">
                <a:tc>
                  <a:txBody>
                    <a:bodyPr/>
                    <a:lstStyle/>
                    <a:p>
                      <a:pPr>
                        <a:lnSpc>
                          <a:spcPct val="115000"/>
                        </a:lnSpc>
                        <a:spcAft>
                          <a:spcPts val="0"/>
                        </a:spcAft>
                      </a:pPr>
                      <a:r>
                        <a:rPr lang="it-IT" sz="1600">
                          <a:effectLst/>
                        </a:rPr>
                        <a:t>I prodotti dovranno essere trasmessi all’ANVUR</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31 gennaio 2016</a:t>
                      </a:r>
                      <a:endParaRPr lang="it-IT" sz="1600" dirty="0">
                        <a:solidFill>
                          <a:srgbClr val="000000"/>
                        </a:solidFill>
                        <a:effectLst/>
                        <a:latin typeface="Arial"/>
                        <a:ea typeface="Arial"/>
                      </a:endParaRPr>
                    </a:p>
                  </a:txBody>
                  <a:tcPr marL="32575" marR="32575" marT="0" marB="0" anchor="ctr"/>
                </a:tc>
              </a:tr>
            </a:tbl>
          </a:graphicData>
        </a:graphic>
      </p:graphicFrame>
      <p:graphicFrame>
        <p:nvGraphicFramePr>
          <p:cNvPr id="9" name="Tabella 8"/>
          <p:cNvGraphicFramePr>
            <a:graphicFrameLocks noGrp="1"/>
          </p:cNvGraphicFramePr>
          <p:nvPr>
            <p:extLst>
              <p:ext uri="{D42A27DB-BD31-4B8C-83A1-F6EECF244321}">
                <p14:modId xmlns:p14="http://schemas.microsoft.com/office/powerpoint/2010/main" val="300508856"/>
              </p:ext>
            </p:extLst>
          </p:nvPr>
        </p:nvGraphicFramePr>
        <p:xfrm>
          <a:off x="2483769" y="1700808"/>
          <a:ext cx="6192689" cy="4392549"/>
        </p:xfrm>
        <a:graphic>
          <a:graphicData uri="http://schemas.openxmlformats.org/drawingml/2006/table">
            <a:tbl>
              <a:tblPr firstRow="1" firstCol="1" bandRow="1">
                <a:tableStyleId>{5C22544A-7EE6-4342-B048-85BDC9FD1C3A}</a:tableStyleId>
              </a:tblPr>
              <a:tblGrid>
                <a:gridCol w="3600400"/>
                <a:gridCol w="2592289"/>
              </a:tblGrid>
              <a:tr h="34572">
                <a:tc>
                  <a:txBody>
                    <a:bodyPr/>
                    <a:lstStyle/>
                    <a:p>
                      <a:pPr algn="ctr">
                        <a:lnSpc>
                          <a:spcPct val="115000"/>
                        </a:lnSpc>
                        <a:spcAft>
                          <a:spcPts val="0"/>
                        </a:spcAft>
                      </a:pPr>
                      <a:r>
                        <a:rPr lang="it-IT" sz="1050" b="1" dirty="0">
                          <a:solidFill>
                            <a:schemeClr val="tx1"/>
                          </a:solidFill>
                          <a:effectLst/>
                        </a:rPr>
                        <a:t>ADEMPIMENTO</a:t>
                      </a:r>
                      <a:endParaRPr lang="it-IT" sz="1050" b="1" dirty="0">
                        <a:solidFill>
                          <a:schemeClr val="tx1"/>
                        </a:solidFill>
                        <a:effectLst/>
                        <a:latin typeface="Arial"/>
                        <a:ea typeface="Arial"/>
                      </a:endParaRPr>
                    </a:p>
                  </a:txBody>
                  <a:tcPr marL="32575" marR="32575" marT="0" marB="0" anchor="ctr"/>
                </a:tc>
                <a:tc>
                  <a:txBody>
                    <a:bodyPr/>
                    <a:lstStyle/>
                    <a:p>
                      <a:pPr algn="ctr">
                        <a:lnSpc>
                          <a:spcPct val="115000"/>
                        </a:lnSpc>
                        <a:spcAft>
                          <a:spcPts val="0"/>
                        </a:spcAft>
                      </a:pPr>
                      <a:r>
                        <a:rPr lang="it-IT" sz="1050" b="1" dirty="0">
                          <a:solidFill>
                            <a:schemeClr val="tx1"/>
                          </a:solidFill>
                          <a:effectLst/>
                        </a:rPr>
                        <a:t>SCADENZA</a:t>
                      </a:r>
                      <a:endParaRPr lang="it-IT" sz="1050" b="1" dirty="0">
                        <a:solidFill>
                          <a:schemeClr val="tx1"/>
                        </a:solidFill>
                        <a:effectLst/>
                        <a:latin typeface="Arial"/>
                        <a:ea typeface="Arial"/>
                      </a:endParaRPr>
                    </a:p>
                  </a:txBody>
                  <a:tcPr marL="32575" marR="32575" marT="0" marB="0" anchor="ctr"/>
                </a:tc>
              </a:tr>
              <a:tr h="229231">
                <a:tc>
                  <a:txBody>
                    <a:bodyPr/>
                    <a:lstStyle/>
                    <a:p>
                      <a:r>
                        <a:rPr lang="it-IT" sz="1050" b="0" dirty="0">
                          <a:solidFill>
                            <a:schemeClr val="tx1"/>
                          </a:solidFill>
                          <a:effectLst/>
                        </a:rPr>
                        <a:t>Costituzione Commissioni dipartimentali </a:t>
                      </a:r>
                      <a:endParaRPr lang="it-IT" sz="1050" b="0" dirty="0">
                        <a:solidFill>
                          <a:schemeClr val="tx1"/>
                        </a:solidFill>
                        <a:effectLst/>
                        <a:latin typeface="Calibri"/>
                      </a:endParaRPr>
                    </a:p>
                  </a:txBody>
                  <a:tcPr marL="32575" marR="32575" marT="0" marB="0" anchor="ctr"/>
                </a:tc>
                <a:tc>
                  <a:txBody>
                    <a:bodyPr/>
                    <a:lstStyle/>
                    <a:p>
                      <a:r>
                        <a:rPr lang="it-IT" sz="1050" b="0" dirty="0">
                          <a:solidFill>
                            <a:schemeClr val="tx1"/>
                          </a:solidFill>
                          <a:effectLst/>
                        </a:rPr>
                        <a:t>Entro il 29 settembre 2015</a:t>
                      </a:r>
                    </a:p>
                    <a:p>
                      <a:pPr>
                        <a:lnSpc>
                          <a:spcPct val="115000"/>
                        </a:lnSpc>
                        <a:spcAft>
                          <a:spcPts val="0"/>
                        </a:spcAft>
                      </a:pPr>
                      <a:r>
                        <a:rPr lang="it-IT" sz="1050" b="0" dirty="0">
                          <a:solidFill>
                            <a:schemeClr val="tx1"/>
                          </a:solidFill>
                          <a:effectLst/>
                        </a:rPr>
                        <a:t> </a:t>
                      </a:r>
                      <a:endParaRPr lang="it-IT" sz="1050" b="0" dirty="0">
                        <a:solidFill>
                          <a:schemeClr val="tx1"/>
                        </a:solidFill>
                        <a:effectLst/>
                        <a:latin typeface="Arial"/>
                        <a:ea typeface="Arial"/>
                      </a:endParaRPr>
                    </a:p>
                  </a:txBody>
                  <a:tcPr marL="32575" marR="32575" marT="0" marB="0" anchor="ctr"/>
                </a:tc>
              </a:tr>
              <a:tr h="499482">
                <a:tc>
                  <a:txBody>
                    <a:bodyPr/>
                    <a:lstStyle/>
                    <a:p>
                      <a:pPr>
                        <a:lnSpc>
                          <a:spcPct val="115000"/>
                        </a:lnSpc>
                        <a:spcAft>
                          <a:spcPts val="0"/>
                        </a:spcAft>
                      </a:pPr>
                      <a:r>
                        <a:rPr lang="it-IT" sz="1050" b="0" dirty="0">
                          <a:solidFill>
                            <a:schemeClr val="tx1"/>
                          </a:solidFill>
                          <a:effectLst/>
                        </a:rPr>
                        <a:t>Comunicazione da parte dei Direttori di Dipartimento della lista degli  Addetti membri delle Commissioni preposte all’attribuzione dell’Abilitazione Scientifica Nazionale per il biennio 2012-2013.</a:t>
                      </a:r>
                      <a:endParaRPr lang="it-IT" sz="1050" b="0" dirty="0">
                        <a:solidFill>
                          <a:schemeClr val="tx1"/>
                        </a:solidFill>
                        <a:effectLst/>
                        <a:latin typeface="Arial"/>
                        <a:ea typeface="Arial"/>
                      </a:endParaRPr>
                    </a:p>
                  </a:txBody>
                  <a:tcPr marL="32575" marR="32575" marT="0" marB="0" anchor="ctr"/>
                </a:tc>
                <a:tc>
                  <a:txBody>
                    <a:bodyPr/>
                    <a:lstStyle/>
                    <a:p>
                      <a:pPr>
                        <a:lnSpc>
                          <a:spcPct val="115000"/>
                        </a:lnSpc>
                        <a:spcAft>
                          <a:spcPts val="0"/>
                        </a:spcAft>
                      </a:pPr>
                      <a:r>
                        <a:rPr lang="it-IT" sz="1050" b="0" dirty="0">
                          <a:solidFill>
                            <a:schemeClr val="tx1"/>
                          </a:solidFill>
                          <a:effectLst/>
                        </a:rPr>
                        <a:t>Entro il 29 settembre 2015</a:t>
                      </a:r>
                      <a:endParaRPr lang="it-IT" sz="1050" b="0" dirty="0">
                        <a:solidFill>
                          <a:schemeClr val="tx1"/>
                        </a:solidFill>
                        <a:effectLst/>
                        <a:latin typeface="Arial"/>
                        <a:ea typeface="Arial"/>
                      </a:endParaRPr>
                    </a:p>
                  </a:txBody>
                  <a:tcPr marL="32575" marR="32575" marT="0" marB="0" anchor="ctr"/>
                </a:tc>
              </a:tr>
              <a:tr h="302524">
                <a:tc>
                  <a:txBody>
                    <a:bodyPr/>
                    <a:lstStyle/>
                    <a:p>
                      <a:pPr>
                        <a:lnSpc>
                          <a:spcPct val="115000"/>
                        </a:lnSpc>
                        <a:spcAft>
                          <a:spcPts val="0"/>
                        </a:spcAft>
                      </a:pPr>
                      <a:r>
                        <a:rPr lang="it-IT" sz="1050" b="0" dirty="0">
                          <a:solidFill>
                            <a:schemeClr val="tx1"/>
                          </a:solidFill>
                          <a:effectLst/>
                        </a:rPr>
                        <a:t>Termine per gli Addetti per il possesso dell’</a:t>
                      </a:r>
                      <a:r>
                        <a:rPr lang="it-IT" sz="1050" b="0" dirty="0" err="1">
                          <a:solidFill>
                            <a:schemeClr val="tx1"/>
                          </a:solidFill>
                          <a:effectLst/>
                        </a:rPr>
                        <a:t>ORCID</a:t>
                      </a:r>
                      <a:r>
                        <a:rPr lang="it-IT" sz="1050" b="0" dirty="0">
                          <a:solidFill>
                            <a:schemeClr val="tx1"/>
                          </a:solidFill>
                          <a:effectLst/>
                        </a:rPr>
                        <a:t> ed della relativa associazione in IRIS </a:t>
                      </a:r>
                      <a:endParaRPr lang="it-IT" sz="1050" b="0" dirty="0">
                        <a:solidFill>
                          <a:schemeClr val="tx1"/>
                        </a:solidFill>
                        <a:effectLst/>
                        <a:latin typeface="Arial"/>
                        <a:ea typeface="Arial"/>
                      </a:endParaRPr>
                    </a:p>
                  </a:txBody>
                  <a:tcPr marL="32575" marR="32575" marT="0" marB="0" anchor="ctr"/>
                </a:tc>
                <a:tc>
                  <a:txBody>
                    <a:bodyPr/>
                    <a:lstStyle/>
                    <a:p>
                      <a:pPr>
                        <a:lnSpc>
                          <a:spcPct val="115000"/>
                        </a:lnSpc>
                        <a:spcAft>
                          <a:spcPts val="0"/>
                        </a:spcAft>
                      </a:pPr>
                      <a:r>
                        <a:rPr lang="it-IT" sz="1050" b="0" dirty="0">
                          <a:solidFill>
                            <a:schemeClr val="tx1"/>
                          </a:solidFill>
                          <a:effectLst/>
                        </a:rPr>
                        <a:t>Entro il 30 settembre 2015</a:t>
                      </a:r>
                      <a:endParaRPr lang="it-IT" sz="1050" b="0" dirty="0">
                        <a:solidFill>
                          <a:schemeClr val="tx1"/>
                        </a:solidFill>
                        <a:effectLst/>
                        <a:latin typeface="Arial"/>
                        <a:ea typeface="Arial"/>
                      </a:endParaRPr>
                    </a:p>
                  </a:txBody>
                  <a:tcPr marL="32575" marR="32575" marT="0" marB="0" anchor="ctr"/>
                </a:tc>
              </a:tr>
              <a:tr h="499482">
                <a:tc>
                  <a:txBody>
                    <a:bodyPr/>
                    <a:lstStyle/>
                    <a:p>
                      <a:pPr>
                        <a:lnSpc>
                          <a:spcPct val="115000"/>
                        </a:lnSpc>
                        <a:spcAft>
                          <a:spcPts val="0"/>
                        </a:spcAft>
                      </a:pPr>
                      <a:r>
                        <a:rPr lang="it-IT" sz="1050" b="0" dirty="0">
                          <a:solidFill>
                            <a:schemeClr val="tx1"/>
                          </a:solidFill>
                          <a:effectLst/>
                        </a:rPr>
                        <a:t>Gli uffici dovranno comunicare alle Commissioni Dipartimentali l’elenco dei docenti rispondenti ai criteri previsti dal bando in merito all’esenzione totale o parziale per la presentazione di prodotti</a:t>
                      </a:r>
                      <a:endParaRPr lang="it-IT" sz="1050" b="0" dirty="0">
                        <a:solidFill>
                          <a:schemeClr val="tx1"/>
                        </a:solidFill>
                        <a:effectLst/>
                        <a:latin typeface="Arial"/>
                        <a:ea typeface="Arial"/>
                      </a:endParaRPr>
                    </a:p>
                  </a:txBody>
                  <a:tcPr marL="32575" marR="32575" marT="0" marB="0" anchor="ctr"/>
                </a:tc>
                <a:tc>
                  <a:txBody>
                    <a:bodyPr/>
                    <a:lstStyle/>
                    <a:p>
                      <a:pPr>
                        <a:lnSpc>
                          <a:spcPct val="115000"/>
                        </a:lnSpc>
                        <a:spcAft>
                          <a:spcPts val="0"/>
                        </a:spcAft>
                      </a:pPr>
                      <a:r>
                        <a:rPr lang="it-IT" sz="1050" b="0" dirty="0">
                          <a:solidFill>
                            <a:schemeClr val="tx1"/>
                          </a:solidFill>
                          <a:effectLst/>
                        </a:rPr>
                        <a:t>Il 6 novembre 2015</a:t>
                      </a:r>
                      <a:endParaRPr lang="it-IT" sz="1050" b="0" dirty="0">
                        <a:solidFill>
                          <a:schemeClr val="tx1"/>
                        </a:solidFill>
                        <a:effectLst/>
                        <a:latin typeface="Arial"/>
                        <a:ea typeface="Arial"/>
                      </a:endParaRPr>
                    </a:p>
                  </a:txBody>
                  <a:tcPr marL="32575" marR="32575" marT="0" marB="0" anchor="ctr"/>
                </a:tc>
              </a:tr>
              <a:tr h="499482">
                <a:tc>
                  <a:txBody>
                    <a:bodyPr/>
                    <a:lstStyle/>
                    <a:p>
                      <a:pPr>
                        <a:lnSpc>
                          <a:spcPct val="115000"/>
                        </a:lnSpc>
                        <a:spcAft>
                          <a:spcPts val="0"/>
                        </a:spcAft>
                      </a:pPr>
                      <a:r>
                        <a:rPr lang="it-IT" sz="1050" b="0" dirty="0">
                          <a:solidFill>
                            <a:schemeClr val="tx1"/>
                          </a:solidFill>
                          <a:effectLst/>
                        </a:rPr>
                        <a:t>Le Commissioni Dipartimentali raccolgono dagli  Addetti in possesso dei requisiti di esenzione previsti dal bando l’intenzione sulla facoltà di usufruire o meno dell’esenzione</a:t>
                      </a:r>
                      <a:endParaRPr lang="it-IT" sz="1050" b="0" dirty="0">
                        <a:solidFill>
                          <a:schemeClr val="tx1"/>
                        </a:solidFill>
                        <a:effectLst/>
                        <a:latin typeface="Arial"/>
                        <a:ea typeface="Arial"/>
                      </a:endParaRPr>
                    </a:p>
                  </a:txBody>
                  <a:tcPr marL="32575" marR="32575" marT="0" marB="0" anchor="ctr"/>
                </a:tc>
                <a:tc>
                  <a:txBody>
                    <a:bodyPr/>
                    <a:lstStyle/>
                    <a:p>
                      <a:pPr>
                        <a:lnSpc>
                          <a:spcPct val="115000"/>
                        </a:lnSpc>
                        <a:spcAft>
                          <a:spcPts val="0"/>
                        </a:spcAft>
                      </a:pPr>
                      <a:r>
                        <a:rPr lang="it-IT" sz="1050" b="0" dirty="0">
                          <a:solidFill>
                            <a:schemeClr val="tx1"/>
                          </a:solidFill>
                          <a:effectLst/>
                        </a:rPr>
                        <a:t>Entro il 16 novembre 2015</a:t>
                      </a:r>
                      <a:endParaRPr lang="it-IT" sz="1050" b="0" dirty="0">
                        <a:solidFill>
                          <a:schemeClr val="tx1"/>
                        </a:solidFill>
                        <a:effectLst/>
                        <a:latin typeface="Arial"/>
                        <a:ea typeface="Arial"/>
                      </a:endParaRPr>
                    </a:p>
                  </a:txBody>
                  <a:tcPr marL="32575" marR="32575" marT="0" marB="0" anchor="ctr"/>
                </a:tc>
              </a:tr>
              <a:tr h="599378">
                <a:tc>
                  <a:txBody>
                    <a:bodyPr/>
                    <a:lstStyle/>
                    <a:p>
                      <a:pPr>
                        <a:lnSpc>
                          <a:spcPct val="115000"/>
                        </a:lnSpc>
                        <a:spcAft>
                          <a:spcPts val="0"/>
                        </a:spcAft>
                      </a:pPr>
                      <a:r>
                        <a:rPr lang="it-IT" sz="1050" b="0" dirty="0">
                          <a:solidFill>
                            <a:schemeClr val="tx1"/>
                          </a:solidFill>
                          <a:effectLst/>
                        </a:rPr>
                        <a:t>Le Commissioni Dipartimentali dopo aver acquisito dagli  Addetti in possesso dei requisiti di esenzione previsti dal bando circa l’intenzione sulla facoltà di usufruire o meno dell’esenzione, comunicano gli esiti all’Ufficio Ricerca Nazionale</a:t>
                      </a:r>
                      <a:endParaRPr lang="it-IT" sz="1050" b="0" dirty="0">
                        <a:solidFill>
                          <a:schemeClr val="tx1"/>
                        </a:solidFill>
                        <a:effectLst/>
                        <a:latin typeface="Arial"/>
                        <a:ea typeface="Arial"/>
                      </a:endParaRPr>
                    </a:p>
                  </a:txBody>
                  <a:tcPr marL="32575" marR="32575" marT="0" marB="0" anchor="ctr"/>
                </a:tc>
                <a:tc>
                  <a:txBody>
                    <a:bodyPr/>
                    <a:lstStyle/>
                    <a:p>
                      <a:pPr>
                        <a:lnSpc>
                          <a:spcPct val="115000"/>
                        </a:lnSpc>
                        <a:spcAft>
                          <a:spcPts val="0"/>
                        </a:spcAft>
                      </a:pPr>
                      <a:r>
                        <a:rPr lang="it-IT" sz="1050" b="0" dirty="0">
                          <a:solidFill>
                            <a:schemeClr val="tx1"/>
                          </a:solidFill>
                          <a:effectLst/>
                        </a:rPr>
                        <a:t>Entro </a:t>
                      </a:r>
                      <a:r>
                        <a:rPr lang="it-IT" sz="1050" b="0" dirty="0" smtClean="0">
                          <a:solidFill>
                            <a:schemeClr val="tx1"/>
                          </a:solidFill>
                          <a:effectLst/>
                        </a:rPr>
                        <a:t>Il </a:t>
                      </a:r>
                      <a:r>
                        <a:rPr lang="it-IT" sz="1050" b="0" dirty="0">
                          <a:solidFill>
                            <a:schemeClr val="tx1"/>
                          </a:solidFill>
                          <a:effectLst/>
                        </a:rPr>
                        <a:t>17 novembre 2015</a:t>
                      </a:r>
                      <a:endParaRPr lang="it-IT" sz="1050" b="0" dirty="0">
                        <a:solidFill>
                          <a:schemeClr val="tx1"/>
                        </a:solidFill>
                        <a:effectLst/>
                        <a:latin typeface="Arial"/>
                        <a:ea typeface="Arial"/>
                      </a:endParaRPr>
                    </a:p>
                  </a:txBody>
                  <a:tcPr marL="32575" marR="32575" marT="0" marB="0" anchor="ctr"/>
                </a:tc>
              </a:tr>
              <a:tr h="139650">
                <a:tc>
                  <a:txBody>
                    <a:bodyPr/>
                    <a:lstStyle/>
                    <a:p>
                      <a:pPr>
                        <a:lnSpc>
                          <a:spcPct val="115000"/>
                        </a:lnSpc>
                        <a:spcAft>
                          <a:spcPts val="0"/>
                        </a:spcAft>
                      </a:pPr>
                      <a:r>
                        <a:rPr lang="it-IT" sz="1050" b="0" dirty="0">
                          <a:solidFill>
                            <a:schemeClr val="tx1"/>
                          </a:solidFill>
                          <a:effectLst/>
                        </a:rPr>
                        <a:t>L’</a:t>
                      </a:r>
                      <a:r>
                        <a:rPr lang="it-IT" sz="1050" b="0" dirty="0" err="1">
                          <a:solidFill>
                            <a:schemeClr val="tx1"/>
                          </a:solidFill>
                          <a:effectLst/>
                        </a:rPr>
                        <a:t>ANVUR</a:t>
                      </a:r>
                      <a:r>
                        <a:rPr lang="it-IT" sz="1050" b="0" dirty="0">
                          <a:solidFill>
                            <a:schemeClr val="tx1"/>
                          </a:solidFill>
                          <a:effectLst/>
                        </a:rPr>
                        <a:t> renderà noti i criteri dei </a:t>
                      </a:r>
                      <a:r>
                        <a:rPr lang="it-IT" sz="1050" b="0" dirty="0" err="1">
                          <a:solidFill>
                            <a:schemeClr val="tx1"/>
                          </a:solidFill>
                          <a:effectLst/>
                        </a:rPr>
                        <a:t>GEV</a:t>
                      </a:r>
                      <a:endParaRPr lang="it-IT" sz="1050" b="0" dirty="0">
                        <a:solidFill>
                          <a:schemeClr val="tx1"/>
                        </a:solidFill>
                        <a:effectLst/>
                        <a:latin typeface="Arial"/>
                        <a:ea typeface="Arial"/>
                      </a:endParaRPr>
                    </a:p>
                  </a:txBody>
                  <a:tcPr marL="32575" marR="32575" marT="0" marB="0" anchor="ctr"/>
                </a:tc>
                <a:tc>
                  <a:txBody>
                    <a:bodyPr/>
                    <a:lstStyle/>
                    <a:p>
                      <a:pPr>
                        <a:lnSpc>
                          <a:spcPct val="115000"/>
                        </a:lnSpc>
                        <a:spcAft>
                          <a:spcPts val="0"/>
                        </a:spcAft>
                      </a:pPr>
                      <a:r>
                        <a:rPr lang="it-IT" sz="1050" b="0" dirty="0">
                          <a:solidFill>
                            <a:schemeClr val="tx1"/>
                          </a:solidFill>
                          <a:effectLst/>
                        </a:rPr>
                        <a:t>Il 15 novembre 2015</a:t>
                      </a:r>
                      <a:endParaRPr lang="it-IT" sz="1050" b="0" dirty="0">
                        <a:solidFill>
                          <a:schemeClr val="tx1"/>
                        </a:solidFill>
                        <a:effectLst/>
                        <a:latin typeface="Arial"/>
                        <a:ea typeface="Arial"/>
                      </a:endParaRPr>
                    </a:p>
                  </a:txBody>
                  <a:tcPr marL="32575" marR="32575" marT="0" marB="0" anchor="ctr"/>
                </a:tc>
              </a:tr>
              <a:tr h="117933">
                <a:tc>
                  <a:txBody>
                    <a:bodyPr/>
                    <a:lstStyle/>
                    <a:p>
                      <a:pPr>
                        <a:lnSpc>
                          <a:spcPct val="115000"/>
                        </a:lnSpc>
                        <a:spcAft>
                          <a:spcPts val="0"/>
                        </a:spcAft>
                      </a:pPr>
                      <a:r>
                        <a:rPr lang="it-IT" sz="1050" b="0" dirty="0">
                          <a:solidFill>
                            <a:schemeClr val="tx1"/>
                          </a:solidFill>
                          <a:effectLst/>
                        </a:rPr>
                        <a:t>Accreditamento degli Addetti</a:t>
                      </a:r>
                      <a:endParaRPr lang="it-IT" sz="1050" b="0" dirty="0">
                        <a:solidFill>
                          <a:schemeClr val="tx1"/>
                        </a:solidFill>
                        <a:effectLst/>
                        <a:latin typeface="Arial"/>
                        <a:ea typeface="Arial"/>
                      </a:endParaRPr>
                    </a:p>
                  </a:txBody>
                  <a:tcPr marL="32575" marR="32575" marT="0" marB="0" anchor="ctr"/>
                </a:tc>
                <a:tc>
                  <a:txBody>
                    <a:bodyPr/>
                    <a:lstStyle/>
                    <a:p>
                      <a:pPr>
                        <a:lnSpc>
                          <a:spcPct val="115000"/>
                        </a:lnSpc>
                        <a:spcAft>
                          <a:spcPts val="0"/>
                        </a:spcAft>
                      </a:pPr>
                      <a:r>
                        <a:rPr lang="it-IT" sz="1050" b="0" dirty="0">
                          <a:solidFill>
                            <a:schemeClr val="tx1"/>
                          </a:solidFill>
                          <a:effectLst/>
                        </a:rPr>
                        <a:t>Entro il 30 novembre 2015</a:t>
                      </a:r>
                      <a:endParaRPr lang="it-IT" sz="1050" b="0" dirty="0">
                        <a:solidFill>
                          <a:schemeClr val="tx1"/>
                        </a:solidFill>
                        <a:effectLst/>
                        <a:latin typeface="Arial"/>
                        <a:ea typeface="Arial"/>
                      </a:endParaRPr>
                    </a:p>
                  </a:txBody>
                  <a:tcPr marL="32575" marR="32575" marT="0" marB="0" anchor="ctr"/>
                </a:tc>
              </a:tr>
            </a:tbl>
          </a:graphicData>
        </a:graphic>
      </p:graphicFrame>
    </p:spTree>
    <p:extLst>
      <p:ext uri="{BB962C8B-B14F-4D97-AF65-F5344CB8AC3E}">
        <p14:creationId xmlns:p14="http://schemas.microsoft.com/office/powerpoint/2010/main" val="1941674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67744" y="1772816"/>
            <a:ext cx="6172200" cy="3960440"/>
          </a:xfrm>
        </p:spPr>
        <p:txBody>
          <a:bodyPr>
            <a:normAutofit/>
          </a:bodyPr>
          <a:lstStyle/>
          <a:p>
            <a:r>
              <a:rPr lang="it-IT" sz="2000" b="0" dirty="0" smtClean="0"/>
              <a:t>Gli addetti delle università afferenti ad enti di ricerca devono presentare </a:t>
            </a:r>
            <a:r>
              <a:rPr lang="it-IT" sz="2000" dirty="0" smtClean="0"/>
              <a:t>un</a:t>
            </a:r>
            <a:r>
              <a:rPr lang="it-IT" sz="2000" b="0" dirty="0" smtClean="0"/>
              <a:t> </a:t>
            </a:r>
            <a:r>
              <a:rPr lang="it-IT" sz="2000" dirty="0" smtClean="0"/>
              <a:t>prodotto anche per l’ente di ricerca.</a:t>
            </a:r>
            <a:r>
              <a:rPr lang="it-IT" sz="2000" b="0" dirty="0" smtClean="0"/>
              <a:t/>
            </a:r>
            <a:br>
              <a:rPr lang="it-IT" sz="2000" b="0" dirty="0" smtClean="0"/>
            </a:br>
            <a:r>
              <a:rPr lang="it-IT" sz="2000" b="0" dirty="0" smtClean="0"/>
              <a:t/>
            </a:r>
            <a:br>
              <a:rPr lang="it-IT" sz="2000" b="0" dirty="0" smtClean="0"/>
            </a:br>
            <a:r>
              <a:rPr lang="it-IT" sz="2000" b="0" dirty="0" smtClean="0"/>
              <a:t>Il prodotto presentato per l’ente di ricerca deve essere </a:t>
            </a:r>
            <a:r>
              <a:rPr lang="it-IT" sz="2000" dirty="0" smtClean="0"/>
              <a:t>diverso</a:t>
            </a:r>
            <a:r>
              <a:rPr lang="it-IT" sz="2000" b="0" dirty="0" smtClean="0"/>
              <a:t> da quelli presentati per l’università e deve contenere, nel pdf, o l’affiliazione dell’addetto all’ente oppure i ringraziamenti espliciti all’ente stesso.</a:t>
            </a:r>
            <a:br>
              <a:rPr lang="it-IT" sz="2000" b="0" dirty="0" smtClean="0"/>
            </a:br>
            <a:r>
              <a:rPr lang="it-IT" sz="2000" b="0" dirty="0" smtClean="0"/>
              <a:t/>
            </a:r>
            <a:br>
              <a:rPr lang="it-IT" sz="2000" b="0" dirty="0" smtClean="0"/>
            </a:br>
            <a:r>
              <a:rPr lang="it-IT" sz="2000" b="0" dirty="0" smtClean="0"/>
              <a:t>In ogni caso l’</a:t>
            </a:r>
            <a:r>
              <a:rPr lang="it-IT" sz="2000" b="0" dirty="0" err="1" smtClean="0"/>
              <a:t>anvur</a:t>
            </a:r>
            <a:r>
              <a:rPr lang="it-IT" sz="2000" b="0" dirty="0" smtClean="0"/>
              <a:t> effettuerà una </a:t>
            </a:r>
            <a:r>
              <a:rPr lang="it-IT" sz="2000" dirty="0" smtClean="0"/>
              <a:t>valutazione separata</a:t>
            </a:r>
            <a:endParaRPr lang="it-IT" sz="2000" dirty="0"/>
          </a:p>
        </p:txBody>
      </p:sp>
      <p:sp>
        <p:nvSpPr>
          <p:cNvPr id="3" name="Sottotitolo 2"/>
          <p:cNvSpPr>
            <a:spLocks noGrp="1"/>
          </p:cNvSpPr>
          <p:nvPr>
            <p:ph type="subTitle" idx="1"/>
          </p:nvPr>
        </p:nvSpPr>
        <p:spPr>
          <a:xfrm>
            <a:off x="2483768" y="6237312"/>
            <a:ext cx="6172200" cy="369894"/>
          </a:xfrm>
        </p:spPr>
        <p:txBody>
          <a:bodyPr/>
          <a:lstStyle/>
          <a:p>
            <a:pPr algn="ctr"/>
            <a:r>
              <a:rPr lang="it-IT" sz="16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83121"/>
            <a:ext cx="1333500" cy="819150"/>
          </a:xfrm>
          <a:prstGeom prst="rect">
            <a:avLst/>
          </a:prstGeom>
          <a:noFill/>
          <a:ln>
            <a:noFill/>
          </a:ln>
        </p:spPr>
      </p:pic>
      <p:sp>
        <p:nvSpPr>
          <p:cNvPr id="5" name="Rettangolo 4"/>
          <p:cNvSpPr/>
          <p:nvPr/>
        </p:nvSpPr>
        <p:spPr>
          <a:xfrm>
            <a:off x="2111912" y="1412775"/>
            <a:ext cx="7056783" cy="461665"/>
          </a:xfrm>
          <a:prstGeom prst="rect">
            <a:avLst/>
          </a:prstGeom>
        </p:spPr>
        <p:txBody>
          <a:bodyPr wrap="square">
            <a:spAutoFit/>
          </a:bodyPr>
          <a:lstStyle/>
          <a:p>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ADDETTI</a:t>
            </a:r>
            <a:r>
              <a:rPr lang="it-IT" sz="2400" b="1" dirty="0" smtClean="0">
                <a:ln>
                  <a:solidFill>
                    <a:schemeClr val="accent1"/>
                  </a:solidFill>
                </a:ln>
                <a:latin typeface="Times New Roman" panose="02020603050405020304" pitchFamily="18" charset="0"/>
                <a:cs typeface="Times New Roman" panose="02020603050405020304" pitchFamily="18" charset="0"/>
              </a:rPr>
              <a:t> </a:t>
            </a:r>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AFFERENTI AD ENTI DI RICERCA </a:t>
            </a:r>
          </a:p>
        </p:txBody>
      </p:sp>
    </p:spTree>
    <p:extLst>
      <p:ext uri="{BB962C8B-B14F-4D97-AF65-F5344CB8AC3E}">
        <p14:creationId xmlns:p14="http://schemas.microsoft.com/office/powerpoint/2010/main" val="371708377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3419872" y="1105567"/>
            <a:ext cx="3717684" cy="461665"/>
          </a:xfrm>
          <a:prstGeom prst="rect">
            <a:avLst/>
          </a:prstGeom>
        </p:spPr>
        <p:txBody>
          <a:bodyPr wrap="none">
            <a:spAutoFit/>
          </a:bodyPr>
          <a:lstStyle/>
          <a:p>
            <a:pPr algn="ctr"/>
            <a:r>
              <a:rPr lang="it-IT" sz="2400" b="1" cap="small" dirty="0" smtClean="0">
                <a:ln>
                  <a:solidFill>
                    <a:schemeClr val="accent1"/>
                  </a:solidFill>
                </a:ln>
                <a:solidFill>
                  <a:schemeClr val="tx2"/>
                </a:solidFill>
                <a:latin typeface="Times New Roman" panose="02020603050405020304" pitchFamily="18" charset="0"/>
                <a:ea typeface="+mj-ea"/>
                <a:cs typeface="Times New Roman" panose="02020603050405020304" pitchFamily="18" charset="0"/>
              </a:rPr>
              <a:t>RIEPILOGO SCADENZE</a:t>
            </a:r>
            <a:endPar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6" name="CasellaDiTesto 5"/>
          <p:cNvSpPr txBox="1"/>
          <p:nvPr/>
        </p:nvSpPr>
        <p:spPr>
          <a:xfrm>
            <a:off x="1950650" y="1609610"/>
            <a:ext cx="6810237" cy="1815882"/>
          </a:xfrm>
          <a:prstGeom prst="rect">
            <a:avLst/>
          </a:prstGeom>
          <a:noFill/>
        </p:spPr>
        <p:txBody>
          <a:bodyPr wrap="square" rtlCol="0">
            <a:spAutoFit/>
          </a:bodyPr>
          <a:lstStyle/>
          <a:p>
            <a:pPr marL="285750" indent="-285750">
              <a:buFont typeface="Wingdings" panose="05000000000000000000" pitchFamily="2" charset="2"/>
              <a:buChar char="ü"/>
            </a:pPr>
            <a:endParaRPr lang="it-IT" sz="1600" dirty="0" smtClean="0"/>
          </a:p>
          <a:p>
            <a:pPr marL="285750" indent="-285750">
              <a:buFont typeface="Wingdings" panose="05000000000000000000" pitchFamily="2" charset="2"/>
              <a:buChar char="ü"/>
            </a:pPr>
            <a:endParaRPr lang="it-IT" sz="1600" dirty="0" smtClean="0"/>
          </a:p>
          <a:p>
            <a:endParaRPr lang="it-IT" sz="800" dirty="0"/>
          </a:p>
          <a:p>
            <a:endParaRPr lang="it-IT" dirty="0" smtClean="0"/>
          </a:p>
          <a:p>
            <a:endParaRPr lang="it-IT" dirty="0"/>
          </a:p>
          <a:p>
            <a:endParaRPr lang="it-IT" dirty="0"/>
          </a:p>
          <a:p>
            <a:r>
              <a:rPr lang="it-IT" dirty="0" smtClean="0"/>
              <a:t> </a:t>
            </a:r>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4009372946"/>
              </p:ext>
            </p:extLst>
          </p:nvPr>
        </p:nvGraphicFramePr>
        <p:xfrm>
          <a:off x="2784223" y="20782928"/>
          <a:ext cx="5976664" cy="24505920"/>
        </p:xfrm>
        <a:graphic>
          <a:graphicData uri="http://schemas.openxmlformats.org/drawingml/2006/table">
            <a:tbl>
              <a:tblPr firstRow="1" firstCol="1" bandRow="1">
                <a:tableStyleId>{5C22544A-7EE6-4342-B048-85BDC9FD1C3A}</a:tableStyleId>
              </a:tblPr>
              <a:tblGrid>
                <a:gridCol w="2736304"/>
                <a:gridCol w="3240360"/>
              </a:tblGrid>
              <a:tr h="0">
                <a:tc>
                  <a:txBody>
                    <a:bodyPr/>
                    <a:lstStyle/>
                    <a:p>
                      <a:pPr>
                        <a:lnSpc>
                          <a:spcPct val="115000"/>
                        </a:lnSpc>
                        <a:spcAft>
                          <a:spcPts val="0"/>
                        </a:spcAft>
                      </a:pPr>
                      <a:r>
                        <a:rPr lang="it-IT" sz="1600" dirty="0">
                          <a:effectLst/>
                        </a:rPr>
                        <a:t>ADEMPIMENTO</a:t>
                      </a:r>
                      <a:endParaRPr lang="it-IT" sz="1600" dirty="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a:effectLst/>
                        </a:rPr>
                        <a:t>SCADENZA</a:t>
                      </a:r>
                      <a:endParaRPr lang="it-IT" sz="1600">
                        <a:solidFill>
                          <a:srgbClr val="000000"/>
                        </a:solidFill>
                        <a:effectLst/>
                        <a:latin typeface="Arial"/>
                        <a:ea typeface="Arial"/>
                      </a:endParaRPr>
                    </a:p>
                  </a:txBody>
                  <a:tcPr marL="32575" marR="32575" marT="0" marB="0" anchor="ctr"/>
                </a:tc>
              </a:tr>
              <a:tr h="154254">
                <a:tc>
                  <a:txBody>
                    <a:bodyPr/>
                    <a:lstStyle/>
                    <a:p>
                      <a:r>
                        <a:rPr lang="it-IT" sz="1600" dirty="0">
                          <a:effectLst/>
                        </a:rPr>
                        <a:t>Costituzione Commissioni dipartimentali </a:t>
                      </a:r>
                      <a:endParaRPr lang="it-IT" sz="1600" dirty="0">
                        <a:effectLst/>
                        <a:latin typeface="Calibri"/>
                      </a:endParaRPr>
                    </a:p>
                  </a:txBody>
                  <a:tcPr marL="32575" marR="32575" marT="0" marB="0" anchor="ctr"/>
                </a:tc>
                <a:tc>
                  <a:txBody>
                    <a:bodyPr/>
                    <a:lstStyle/>
                    <a:p>
                      <a:r>
                        <a:rPr lang="it-IT" sz="1600" dirty="0">
                          <a:effectLst/>
                        </a:rPr>
                        <a:t>Entro il 29 settembre 2015</a:t>
                      </a:r>
                    </a:p>
                    <a:p>
                      <a:pPr>
                        <a:lnSpc>
                          <a:spcPct val="115000"/>
                        </a:lnSpc>
                        <a:spcAft>
                          <a:spcPts val="0"/>
                        </a:spcAft>
                      </a:pPr>
                      <a:r>
                        <a:rPr lang="it-IT" sz="1600" dirty="0">
                          <a:effectLst/>
                        </a:rPr>
                        <a:t> </a:t>
                      </a:r>
                      <a:endParaRPr lang="it-IT" sz="1600" dirty="0">
                        <a:solidFill>
                          <a:srgbClr val="000000"/>
                        </a:solidFill>
                        <a:effectLst/>
                        <a:latin typeface="Arial"/>
                        <a:ea typeface="Arial"/>
                      </a:endParaRPr>
                    </a:p>
                  </a:txBody>
                  <a:tcPr marL="32575" marR="32575" marT="0" marB="0" anchor="ctr"/>
                </a:tc>
              </a:tr>
              <a:tr h="489222">
                <a:tc>
                  <a:txBody>
                    <a:bodyPr/>
                    <a:lstStyle/>
                    <a:p>
                      <a:pPr>
                        <a:lnSpc>
                          <a:spcPct val="115000"/>
                        </a:lnSpc>
                        <a:spcAft>
                          <a:spcPts val="0"/>
                        </a:spcAft>
                      </a:pPr>
                      <a:r>
                        <a:rPr lang="it-IT" sz="1600" dirty="0">
                          <a:effectLst/>
                        </a:rPr>
                        <a:t>Comunicazione da parte dei Direttori di Dipartimento della lista degli  Addetti membri delle Commissioni preposte all’attribuzione dell’Abilitazione Scientifica Nazionale per il biennio 2012-2013.</a:t>
                      </a:r>
                      <a:endParaRPr lang="it-IT" sz="1600" dirty="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29 settembre 2015</a:t>
                      </a:r>
                      <a:endParaRPr lang="it-IT" sz="1600" dirty="0">
                        <a:solidFill>
                          <a:srgbClr val="000000"/>
                        </a:solidFill>
                        <a:effectLst/>
                        <a:latin typeface="Arial"/>
                        <a:ea typeface="Arial"/>
                      </a:endParaRPr>
                    </a:p>
                  </a:txBody>
                  <a:tcPr marL="32575" marR="32575" marT="0" marB="0" anchor="ctr"/>
                </a:tc>
              </a:tr>
              <a:tr h="206175">
                <a:tc>
                  <a:txBody>
                    <a:bodyPr/>
                    <a:lstStyle/>
                    <a:p>
                      <a:pPr>
                        <a:lnSpc>
                          <a:spcPct val="115000"/>
                        </a:lnSpc>
                        <a:spcAft>
                          <a:spcPts val="0"/>
                        </a:spcAft>
                      </a:pPr>
                      <a:r>
                        <a:rPr lang="it-IT" sz="1600">
                          <a:effectLst/>
                        </a:rPr>
                        <a:t>Termine per gli Addetti per il possesso dell’ORCID ed della relativa associazione in IRIS </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30 settembre 2015</a:t>
                      </a:r>
                      <a:endParaRPr lang="it-IT" sz="1600" dirty="0">
                        <a:solidFill>
                          <a:srgbClr val="000000"/>
                        </a:solidFill>
                        <a:effectLst/>
                        <a:latin typeface="Arial"/>
                        <a:ea typeface="Arial"/>
                      </a:endParaRPr>
                    </a:p>
                  </a:txBody>
                  <a:tcPr marL="32575" marR="32575" marT="0" marB="0" anchor="ctr"/>
                </a:tc>
              </a:tr>
              <a:tr h="418460">
                <a:tc>
                  <a:txBody>
                    <a:bodyPr/>
                    <a:lstStyle/>
                    <a:p>
                      <a:pPr>
                        <a:lnSpc>
                          <a:spcPct val="115000"/>
                        </a:lnSpc>
                        <a:spcAft>
                          <a:spcPts val="0"/>
                        </a:spcAft>
                      </a:pPr>
                      <a:r>
                        <a:rPr lang="it-IT" sz="1600">
                          <a:effectLst/>
                        </a:rPr>
                        <a:t>Gli uffici dovranno comunicare alle Commissioni Dipartimentali l’elenco dei docenti rispondenti ai criteri previsti dal bando in merito all’esenzione totale o parziale per la presentazione di prodotti</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Il 6 novembre 2015</a:t>
                      </a:r>
                      <a:endParaRPr lang="it-IT" sz="1600" dirty="0">
                        <a:solidFill>
                          <a:srgbClr val="000000"/>
                        </a:solidFill>
                        <a:effectLst/>
                        <a:latin typeface="Arial"/>
                        <a:ea typeface="Arial"/>
                      </a:endParaRPr>
                    </a:p>
                  </a:txBody>
                  <a:tcPr marL="32575" marR="32575" marT="0" marB="0" anchor="ctr"/>
                </a:tc>
              </a:tr>
              <a:tr h="418460">
                <a:tc>
                  <a:txBody>
                    <a:bodyPr/>
                    <a:lstStyle/>
                    <a:p>
                      <a:pPr>
                        <a:lnSpc>
                          <a:spcPct val="115000"/>
                        </a:lnSpc>
                        <a:spcAft>
                          <a:spcPts val="0"/>
                        </a:spcAft>
                      </a:pPr>
                      <a:r>
                        <a:rPr lang="it-IT" sz="1600" dirty="0">
                          <a:effectLst/>
                        </a:rPr>
                        <a:t>Le Commissioni Dipartimentali raccolgono dagli  Addetti in possesso dei requisiti di esenzione previsti dal bando l’intenzione sulla facoltà di usufruire o meno dell’esenzione</a:t>
                      </a:r>
                      <a:endParaRPr lang="it-IT" sz="1600" dirty="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16 novembre 2015</a:t>
                      </a:r>
                      <a:endParaRPr lang="it-IT" sz="1600" dirty="0">
                        <a:solidFill>
                          <a:srgbClr val="000000"/>
                        </a:solidFill>
                        <a:effectLst/>
                        <a:latin typeface="Arial"/>
                        <a:ea typeface="Arial"/>
                      </a:endParaRPr>
                    </a:p>
                  </a:txBody>
                  <a:tcPr marL="32575" marR="32575" marT="0" marB="0" anchor="ctr"/>
                </a:tc>
              </a:tr>
              <a:tr h="559984">
                <a:tc>
                  <a:txBody>
                    <a:bodyPr/>
                    <a:lstStyle/>
                    <a:p>
                      <a:pPr>
                        <a:lnSpc>
                          <a:spcPct val="115000"/>
                        </a:lnSpc>
                        <a:spcAft>
                          <a:spcPts val="0"/>
                        </a:spcAft>
                      </a:pPr>
                      <a:r>
                        <a:rPr lang="it-IT" sz="1600">
                          <a:effectLst/>
                        </a:rPr>
                        <a:t>Le Commissioni Dipartimentali dopo aver acquisito dagli  Addetti in possesso dei requisiti di esenzione previsti dal bando circa l’intenzione sulla facoltà di usufruire o meno dell’esenzione, comunicano gli esiti all’Ufficio Ricerca Nazionale</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17 novembre 2015</a:t>
                      </a:r>
                      <a:endParaRPr lang="it-IT" sz="1600" dirty="0">
                        <a:solidFill>
                          <a:srgbClr val="000000"/>
                        </a:solidFill>
                        <a:effectLst/>
                        <a:latin typeface="Arial"/>
                        <a:ea typeface="Arial"/>
                      </a:endParaRPr>
                    </a:p>
                  </a:txBody>
                  <a:tcPr marL="32575" marR="32575" marT="0" marB="0" anchor="ctr"/>
                </a:tc>
              </a:tr>
              <a:tr h="135413">
                <a:tc>
                  <a:txBody>
                    <a:bodyPr/>
                    <a:lstStyle/>
                    <a:p>
                      <a:pPr>
                        <a:lnSpc>
                          <a:spcPct val="115000"/>
                        </a:lnSpc>
                        <a:spcAft>
                          <a:spcPts val="0"/>
                        </a:spcAft>
                      </a:pPr>
                      <a:r>
                        <a:rPr lang="it-IT" sz="1600">
                          <a:effectLst/>
                        </a:rPr>
                        <a:t>L’ANVUR renderà noti i criteri dei GEV</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Il 15 novembre 2015</a:t>
                      </a:r>
                      <a:endParaRPr lang="it-IT" sz="1600" dirty="0">
                        <a:solidFill>
                          <a:srgbClr val="000000"/>
                        </a:solidFill>
                        <a:effectLst/>
                        <a:latin typeface="Arial"/>
                        <a:ea typeface="Arial"/>
                      </a:endParaRPr>
                    </a:p>
                  </a:txBody>
                  <a:tcPr marL="32575" marR="32575" marT="0" marB="0" anchor="ctr"/>
                </a:tc>
              </a:tr>
              <a:tr h="79360">
                <a:tc>
                  <a:txBody>
                    <a:bodyPr/>
                    <a:lstStyle/>
                    <a:p>
                      <a:pPr>
                        <a:lnSpc>
                          <a:spcPct val="115000"/>
                        </a:lnSpc>
                        <a:spcAft>
                          <a:spcPts val="0"/>
                        </a:spcAft>
                      </a:pPr>
                      <a:r>
                        <a:rPr lang="it-IT" sz="1600">
                          <a:effectLst/>
                        </a:rPr>
                        <a:t>Accreditamento degli Addetti</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30 novembre 2015</a:t>
                      </a:r>
                      <a:endParaRPr lang="it-IT" sz="1600" dirty="0">
                        <a:solidFill>
                          <a:srgbClr val="000000"/>
                        </a:solidFill>
                        <a:effectLst/>
                        <a:latin typeface="Arial"/>
                        <a:ea typeface="Arial"/>
                      </a:endParaRPr>
                    </a:p>
                  </a:txBody>
                  <a:tcPr marL="32575" marR="32575" marT="0" marB="0" anchor="ctr"/>
                </a:tc>
              </a:tr>
              <a:tr h="418460">
                <a:tc>
                  <a:txBody>
                    <a:bodyPr/>
                    <a:lstStyle/>
                    <a:p>
                      <a:pPr>
                        <a:lnSpc>
                          <a:spcPct val="115000"/>
                        </a:lnSpc>
                        <a:spcAft>
                          <a:spcPts val="0"/>
                        </a:spcAft>
                      </a:pPr>
                      <a:r>
                        <a:rPr lang="it-IT" sz="1600">
                          <a:effectLst/>
                        </a:rPr>
                        <a:t>Ciascuna Commissione dovrà avere comunicato all’Ufficio Ricerca Nazionale  l’elenco definitivo dei prodotti da portare in valutazione ed aver terminato la risoluzione conflitti intra-dipartimentali </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30 novembre 2015</a:t>
                      </a:r>
                    </a:p>
                    <a:p>
                      <a:pPr>
                        <a:lnSpc>
                          <a:spcPct val="115000"/>
                        </a:lnSpc>
                        <a:spcAft>
                          <a:spcPts val="0"/>
                        </a:spcAft>
                      </a:pPr>
                      <a:r>
                        <a:rPr lang="it-IT" sz="1600" dirty="0">
                          <a:effectLst/>
                        </a:rPr>
                        <a:t> </a:t>
                      </a:r>
                      <a:endParaRPr lang="it-IT" sz="1600" dirty="0">
                        <a:solidFill>
                          <a:srgbClr val="000000"/>
                        </a:solidFill>
                        <a:effectLst/>
                        <a:latin typeface="Arial"/>
                        <a:ea typeface="Arial"/>
                      </a:endParaRPr>
                    </a:p>
                  </a:txBody>
                  <a:tcPr marL="32575" marR="32575" marT="0" marB="0" anchor="ctr"/>
                </a:tc>
              </a:tr>
              <a:tr h="347698">
                <a:tc>
                  <a:txBody>
                    <a:bodyPr/>
                    <a:lstStyle/>
                    <a:p>
                      <a:pPr>
                        <a:lnSpc>
                          <a:spcPct val="115000"/>
                        </a:lnSpc>
                        <a:spcAft>
                          <a:spcPts val="0"/>
                        </a:spcAft>
                      </a:pPr>
                      <a:r>
                        <a:rPr lang="it-IT" sz="1600">
                          <a:effectLst/>
                        </a:rPr>
                        <a:t>Scadenza per la risoluzione di eventuali conflitti interdipartimentali da parte del Rettore sentiti i pareri dei Direttori di Dipartimento </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4 dicembre 2015.</a:t>
                      </a:r>
                    </a:p>
                    <a:p>
                      <a:pPr>
                        <a:lnSpc>
                          <a:spcPct val="115000"/>
                        </a:lnSpc>
                        <a:spcAft>
                          <a:spcPts val="0"/>
                        </a:spcAft>
                      </a:pPr>
                      <a:r>
                        <a:rPr lang="it-IT" sz="1600" dirty="0">
                          <a:effectLst/>
                        </a:rPr>
                        <a:t> </a:t>
                      </a:r>
                      <a:endParaRPr lang="it-IT" sz="1600" dirty="0">
                        <a:solidFill>
                          <a:srgbClr val="000000"/>
                        </a:solidFill>
                        <a:effectLst/>
                        <a:latin typeface="Arial"/>
                        <a:ea typeface="Arial"/>
                      </a:endParaRPr>
                    </a:p>
                  </a:txBody>
                  <a:tcPr marL="32575" marR="32575" marT="0" marB="0" anchor="ctr"/>
                </a:tc>
              </a:tr>
              <a:tr h="307660">
                <a:tc>
                  <a:txBody>
                    <a:bodyPr/>
                    <a:lstStyle/>
                    <a:p>
                      <a:r>
                        <a:rPr lang="it-IT" sz="1600">
                          <a:effectLst/>
                        </a:rPr>
                        <a:t>Gli Addetti dovranno selezionare i prodotti su IRIS, caricare il relativo pdf editoriale (max 10MB o più file di al massimo 10MB) e inserire le informazioni aggiuntive </a:t>
                      </a:r>
                      <a:endParaRPr lang="it-IT" sz="1600">
                        <a:effectLst/>
                        <a:latin typeface="Calibri"/>
                      </a:endParaRPr>
                    </a:p>
                  </a:txBody>
                  <a:tcPr marL="32575" marR="32575" marT="0" marB="0" anchor="ctr"/>
                </a:tc>
                <a:tc>
                  <a:txBody>
                    <a:bodyPr/>
                    <a:lstStyle/>
                    <a:p>
                      <a:r>
                        <a:rPr lang="it-IT" sz="1600" dirty="0">
                          <a:effectLst/>
                        </a:rPr>
                        <a:t>Entro il 14 dicembre 2015</a:t>
                      </a:r>
                    </a:p>
                    <a:p>
                      <a:pPr>
                        <a:lnSpc>
                          <a:spcPct val="115000"/>
                        </a:lnSpc>
                        <a:spcAft>
                          <a:spcPts val="0"/>
                        </a:spcAft>
                      </a:pPr>
                      <a:r>
                        <a:rPr lang="it-IT" sz="1600" dirty="0">
                          <a:effectLst/>
                        </a:rPr>
                        <a:t> </a:t>
                      </a:r>
                      <a:endParaRPr lang="it-IT" sz="1600" dirty="0">
                        <a:solidFill>
                          <a:srgbClr val="000000"/>
                        </a:solidFill>
                        <a:effectLst/>
                        <a:latin typeface="Arial"/>
                        <a:ea typeface="Arial"/>
                      </a:endParaRPr>
                    </a:p>
                  </a:txBody>
                  <a:tcPr marL="32575" marR="32575" marT="0" marB="0" anchor="ctr"/>
                </a:tc>
              </a:tr>
              <a:tr h="433843">
                <a:tc>
                  <a:txBody>
                    <a:bodyPr/>
                    <a:lstStyle/>
                    <a:p>
                      <a:r>
                        <a:rPr lang="it-IT" sz="1600" dirty="0">
                          <a:effectLst/>
                        </a:rPr>
                        <a:t>Le Commissioni Dipartimentali inviano all’Ufficio Ricerca Nazionale i pdf auto-prodotti dagli Addetti per gli opportuni controlli e per il definitivo caricamento sull’interfaccia </a:t>
                      </a:r>
                      <a:r>
                        <a:rPr lang="it-IT" sz="1600" dirty="0" err="1">
                          <a:effectLst/>
                        </a:rPr>
                        <a:t>Cineca</a:t>
                      </a:r>
                      <a:endParaRPr lang="it-IT" sz="1600" dirty="0">
                        <a:effectLst/>
                      </a:endParaRPr>
                    </a:p>
                    <a:p>
                      <a:pPr>
                        <a:lnSpc>
                          <a:spcPct val="115000"/>
                        </a:lnSpc>
                        <a:spcAft>
                          <a:spcPts val="0"/>
                        </a:spcAft>
                      </a:pPr>
                      <a:r>
                        <a:rPr lang="it-IT" sz="1600" dirty="0">
                          <a:effectLst/>
                        </a:rPr>
                        <a:t> </a:t>
                      </a:r>
                      <a:endParaRPr lang="it-IT" sz="1600" dirty="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Dal 15 gennaio (ovvero a due settimane dalla data di scadenza per la trasmissione definitiva dei prodotti) ed entro e non oltre il 20 gennaio 2016</a:t>
                      </a:r>
                      <a:endParaRPr lang="it-IT" sz="1600" dirty="0">
                        <a:solidFill>
                          <a:srgbClr val="000000"/>
                        </a:solidFill>
                        <a:effectLst/>
                        <a:latin typeface="Arial"/>
                        <a:ea typeface="Arial"/>
                      </a:endParaRPr>
                    </a:p>
                  </a:txBody>
                  <a:tcPr marL="32575" marR="32575" marT="0" marB="0" anchor="ctr"/>
                </a:tc>
              </a:tr>
              <a:tr h="135413">
                <a:tc>
                  <a:txBody>
                    <a:bodyPr/>
                    <a:lstStyle/>
                    <a:p>
                      <a:pPr>
                        <a:lnSpc>
                          <a:spcPct val="115000"/>
                        </a:lnSpc>
                        <a:spcAft>
                          <a:spcPts val="0"/>
                        </a:spcAft>
                      </a:pPr>
                      <a:r>
                        <a:rPr lang="it-IT" sz="1600">
                          <a:effectLst/>
                        </a:rPr>
                        <a:t>I prodotti dovranno essere trasmessi all’ANVUR</a:t>
                      </a:r>
                      <a:endParaRPr lang="it-IT" sz="1600">
                        <a:solidFill>
                          <a:srgbClr val="000000"/>
                        </a:solidFill>
                        <a:effectLst/>
                        <a:latin typeface="Arial"/>
                        <a:ea typeface="Arial"/>
                      </a:endParaRPr>
                    </a:p>
                  </a:txBody>
                  <a:tcPr marL="32575" marR="32575" marT="0" marB="0" anchor="ctr"/>
                </a:tc>
                <a:tc>
                  <a:txBody>
                    <a:bodyPr/>
                    <a:lstStyle/>
                    <a:p>
                      <a:pPr>
                        <a:lnSpc>
                          <a:spcPct val="115000"/>
                        </a:lnSpc>
                        <a:spcAft>
                          <a:spcPts val="0"/>
                        </a:spcAft>
                      </a:pPr>
                      <a:r>
                        <a:rPr lang="it-IT" sz="1600" dirty="0">
                          <a:effectLst/>
                        </a:rPr>
                        <a:t>Entro il 31 gennaio 2016</a:t>
                      </a:r>
                      <a:endParaRPr lang="it-IT" sz="1600" dirty="0">
                        <a:solidFill>
                          <a:srgbClr val="000000"/>
                        </a:solidFill>
                        <a:effectLst/>
                        <a:latin typeface="Arial"/>
                        <a:ea typeface="Arial"/>
                      </a:endParaRPr>
                    </a:p>
                  </a:txBody>
                  <a:tcPr marL="32575" marR="32575" marT="0" marB="0" anchor="ctr"/>
                </a:tc>
              </a:tr>
            </a:tbl>
          </a:graphicData>
        </a:graphic>
      </p:graphicFrame>
      <p:graphicFrame>
        <p:nvGraphicFramePr>
          <p:cNvPr id="9" name="Tabella 8"/>
          <p:cNvGraphicFramePr>
            <a:graphicFrameLocks noGrp="1"/>
          </p:cNvGraphicFramePr>
          <p:nvPr>
            <p:extLst>
              <p:ext uri="{D42A27DB-BD31-4B8C-83A1-F6EECF244321}">
                <p14:modId xmlns:p14="http://schemas.microsoft.com/office/powerpoint/2010/main" val="1609616664"/>
              </p:ext>
            </p:extLst>
          </p:nvPr>
        </p:nvGraphicFramePr>
        <p:xfrm>
          <a:off x="2555777" y="1700808"/>
          <a:ext cx="6120680" cy="4121828"/>
        </p:xfrm>
        <a:graphic>
          <a:graphicData uri="http://schemas.openxmlformats.org/drawingml/2006/table">
            <a:tbl>
              <a:tblPr firstRow="1" firstCol="1" bandRow="1">
                <a:tableStyleId>{5C22544A-7EE6-4342-B048-85BDC9FD1C3A}</a:tableStyleId>
              </a:tblPr>
              <a:tblGrid>
                <a:gridCol w="3528391"/>
                <a:gridCol w="2592289"/>
              </a:tblGrid>
              <a:tr h="34509">
                <a:tc>
                  <a:txBody>
                    <a:bodyPr/>
                    <a:lstStyle/>
                    <a:p>
                      <a:pPr algn="ctr">
                        <a:lnSpc>
                          <a:spcPct val="115000"/>
                        </a:lnSpc>
                        <a:spcAft>
                          <a:spcPts val="0"/>
                        </a:spcAft>
                      </a:pPr>
                      <a:r>
                        <a:rPr lang="it-IT" sz="1100" b="1" dirty="0">
                          <a:solidFill>
                            <a:schemeClr val="tx1"/>
                          </a:solidFill>
                          <a:effectLst/>
                        </a:rPr>
                        <a:t>ADEMPIMENTO</a:t>
                      </a:r>
                      <a:endParaRPr lang="it-IT" sz="1100" b="1" dirty="0">
                        <a:solidFill>
                          <a:schemeClr val="tx1"/>
                        </a:solidFill>
                        <a:effectLst/>
                        <a:latin typeface="Arial"/>
                        <a:ea typeface="Arial"/>
                      </a:endParaRPr>
                    </a:p>
                  </a:txBody>
                  <a:tcPr marL="32575" marR="32575" marT="0" marB="0" anchor="ctr"/>
                </a:tc>
                <a:tc>
                  <a:txBody>
                    <a:bodyPr/>
                    <a:lstStyle/>
                    <a:p>
                      <a:pPr algn="ctr">
                        <a:lnSpc>
                          <a:spcPct val="115000"/>
                        </a:lnSpc>
                        <a:spcAft>
                          <a:spcPts val="0"/>
                        </a:spcAft>
                      </a:pPr>
                      <a:r>
                        <a:rPr lang="it-IT" sz="1100" b="1" dirty="0">
                          <a:solidFill>
                            <a:schemeClr val="tx1"/>
                          </a:solidFill>
                          <a:effectLst/>
                        </a:rPr>
                        <a:t>SCADENZA</a:t>
                      </a:r>
                      <a:endParaRPr lang="it-IT" sz="1100" b="1" dirty="0">
                        <a:solidFill>
                          <a:schemeClr val="tx1"/>
                        </a:solidFill>
                        <a:effectLst/>
                        <a:latin typeface="Arial"/>
                        <a:ea typeface="Arial"/>
                      </a:endParaRPr>
                    </a:p>
                  </a:txBody>
                  <a:tcPr marL="32575" marR="32575" marT="0" marB="0" anchor="ctr"/>
                </a:tc>
              </a:tr>
              <a:tr h="499482">
                <a:tc>
                  <a:txBody>
                    <a:bodyPr/>
                    <a:lstStyle/>
                    <a:p>
                      <a:pPr>
                        <a:lnSpc>
                          <a:spcPct val="115000"/>
                        </a:lnSpc>
                        <a:spcAft>
                          <a:spcPts val="0"/>
                        </a:spcAft>
                      </a:pPr>
                      <a:r>
                        <a:rPr lang="it-IT" sz="1100" b="0" dirty="0">
                          <a:solidFill>
                            <a:schemeClr val="tx1"/>
                          </a:solidFill>
                          <a:effectLst/>
                        </a:rPr>
                        <a:t>Ciascuna Commissione dovrà avere comunicato all’Ufficio Ricerca Nazionale  l’elenco definitivo dei prodotti da portare in valutazione ed aver terminato la risoluzione conflitti intra-dipartimentali </a:t>
                      </a:r>
                      <a:endParaRPr lang="it-IT" sz="1100" b="0" dirty="0">
                        <a:solidFill>
                          <a:schemeClr val="tx1"/>
                        </a:solidFill>
                        <a:effectLst/>
                        <a:latin typeface="Arial"/>
                        <a:ea typeface="Arial"/>
                      </a:endParaRPr>
                    </a:p>
                  </a:txBody>
                  <a:tcPr marL="32575" marR="32575" marT="0" marB="0" anchor="ctr"/>
                </a:tc>
                <a:tc>
                  <a:txBody>
                    <a:bodyPr/>
                    <a:lstStyle/>
                    <a:p>
                      <a:pPr>
                        <a:lnSpc>
                          <a:spcPct val="115000"/>
                        </a:lnSpc>
                        <a:spcAft>
                          <a:spcPts val="0"/>
                        </a:spcAft>
                      </a:pPr>
                      <a:r>
                        <a:rPr lang="it-IT" sz="1100" b="0" dirty="0">
                          <a:solidFill>
                            <a:schemeClr val="tx1"/>
                          </a:solidFill>
                          <a:effectLst/>
                        </a:rPr>
                        <a:t>Entro il 30 novembre 2015</a:t>
                      </a:r>
                    </a:p>
                    <a:p>
                      <a:pPr>
                        <a:lnSpc>
                          <a:spcPct val="115000"/>
                        </a:lnSpc>
                        <a:spcAft>
                          <a:spcPts val="0"/>
                        </a:spcAft>
                      </a:pPr>
                      <a:r>
                        <a:rPr lang="it-IT" sz="1100" b="0" dirty="0">
                          <a:solidFill>
                            <a:schemeClr val="tx1"/>
                          </a:solidFill>
                          <a:effectLst/>
                        </a:rPr>
                        <a:t> </a:t>
                      </a:r>
                      <a:endParaRPr lang="it-IT" sz="1100" b="0" dirty="0">
                        <a:solidFill>
                          <a:schemeClr val="tx1"/>
                        </a:solidFill>
                        <a:effectLst/>
                        <a:latin typeface="Arial"/>
                        <a:ea typeface="Arial"/>
                      </a:endParaRPr>
                    </a:p>
                  </a:txBody>
                  <a:tcPr marL="32575" marR="32575" marT="0" marB="0" anchor="ctr"/>
                </a:tc>
              </a:tr>
              <a:tr h="399585">
                <a:tc>
                  <a:txBody>
                    <a:bodyPr/>
                    <a:lstStyle/>
                    <a:p>
                      <a:pPr>
                        <a:lnSpc>
                          <a:spcPct val="115000"/>
                        </a:lnSpc>
                        <a:spcAft>
                          <a:spcPts val="0"/>
                        </a:spcAft>
                      </a:pPr>
                      <a:r>
                        <a:rPr lang="it-IT" sz="1100" b="0" dirty="0">
                          <a:solidFill>
                            <a:schemeClr val="tx1"/>
                          </a:solidFill>
                          <a:effectLst/>
                        </a:rPr>
                        <a:t>Scadenza per la risoluzione di eventuali conflitti interdipartimentali da parte del Rettore sentiti i pareri dei Direttori di Dipartimento </a:t>
                      </a:r>
                      <a:endParaRPr lang="it-IT" sz="1100" b="0" dirty="0">
                        <a:solidFill>
                          <a:schemeClr val="tx1"/>
                        </a:solidFill>
                        <a:effectLst/>
                        <a:latin typeface="Arial"/>
                        <a:ea typeface="Arial"/>
                      </a:endParaRPr>
                    </a:p>
                  </a:txBody>
                  <a:tcPr marL="32575" marR="32575" marT="0" marB="0" anchor="ctr"/>
                </a:tc>
                <a:tc>
                  <a:txBody>
                    <a:bodyPr/>
                    <a:lstStyle/>
                    <a:p>
                      <a:pPr>
                        <a:lnSpc>
                          <a:spcPct val="115000"/>
                        </a:lnSpc>
                        <a:spcAft>
                          <a:spcPts val="0"/>
                        </a:spcAft>
                      </a:pPr>
                      <a:r>
                        <a:rPr lang="it-IT" sz="1100" b="0" dirty="0">
                          <a:solidFill>
                            <a:schemeClr val="tx1"/>
                          </a:solidFill>
                          <a:effectLst/>
                        </a:rPr>
                        <a:t>Entro il 4 dicembre 2015.</a:t>
                      </a:r>
                    </a:p>
                    <a:p>
                      <a:pPr>
                        <a:lnSpc>
                          <a:spcPct val="115000"/>
                        </a:lnSpc>
                        <a:spcAft>
                          <a:spcPts val="0"/>
                        </a:spcAft>
                      </a:pPr>
                      <a:r>
                        <a:rPr lang="it-IT" sz="1100" b="0" dirty="0">
                          <a:solidFill>
                            <a:schemeClr val="tx1"/>
                          </a:solidFill>
                          <a:effectLst/>
                        </a:rPr>
                        <a:t> </a:t>
                      </a:r>
                      <a:endParaRPr lang="it-IT" sz="1100" b="0" dirty="0">
                        <a:solidFill>
                          <a:schemeClr val="tx1"/>
                        </a:solidFill>
                        <a:effectLst/>
                        <a:latin typeface="Arial"/>
                        <a:ea typeface="Arial"/>
                      </a:endParaRPr>
                    </a:p>
                  </a:txBody>
                  <a:tcPr marL="32575" marR="32575" marT="0" marB="0" anchor="ctr"/>
                </a:tc>
              </a:tr>
              <a:tr h="348672">
                <a:tc>
                  <a:txBody>
                    <a:bodyPr/>
                    <a:lstStyle/>
                    <a:p>
                      <a:r>
                        <a:rPr lang="it-IT" sz="1100" b="0" dirty="0">
                          <a:solidFill>
                            <a:schemeClr val="tx1"/>
                          </a:solidFill>
                          <a:effectLst/>
                        </a:rPr>
                        <a:t>Gli Addetti dovranno selezionare i prodotti su IRIS, caricare il relativo pdf editoriale (</a:t>
                      </a:r>
                      <a:r>
                        <a:rPr lang="it-IT" sz="1100" b="0" dirty="0" err="1">
                          <a:solidFill>
                            <a:schemeClr val="tx1"/>
                          </a:solidFill>
                          <a:effectLst/>
                        </a:rPr>
                        <a:t>max</a:t>
                      </a:r>
                      <a:r>
                        <a:rPr lang="it-IT" sz="1100" b="0" dirty="0">
                          <a:solidFill>
                            <a:schemeClr val="tx1"/>
                          </a:solidFill>
                          <a:effectLst/>
                        </a:rPr>
                        <a:t> </a:t>
                      </a:r>
                      <a:r>
                        <a:rPr lang="it-IT" sz="1100" b="0" dirty="0" err="1">
                          <a:solidFill>
                            <a:schemeClr val="tx1"/>
                          </a:solidFill>
                          <a:effectLst/>
                        </a:rPr>
                        <a:t>10MB</a:t>
                      </a:r>
                      <a:r>
                        <a:rPr lang="it-IT" sz="1100" b="0" dirty="0">
                          <a:solidFill>
                            <a:schemeClr val="tx1"/>
                          </a:solidFill>
                          <a:effectLst/>
                        </a:rPr>
                        <a:t> o più file di al massimo </a:t>
                      </a:r>
                      <a:r>
                        <a:rPr lang="it-IT" sz="1100" b="0" dirty="0" err="1">
                          <a:solidFill>
                            <a:schemeClr val="tx1"/>
                          </a:solidFill>
                          <a:effectLst/>
                        </a:rPr>
                        <a:t>10MB</a:t>
                      </a:r>
                      <a:r>
                        <a:rPr lang="it-IT" sz="1100" b="0" dirty="0">
                          <a:solidFill>
                            <a:schemeClr val="tx1"/>
                          </a:solidFill>
                          <a:effectLst/>
                        </a:rPr>
                        <a:t>) e inserire le informazioni aggiuntive </a:t>
                      </a:r>
                      <a:endParaRPr lang="it-IT" sz="1100" b="0" dirty="0">
                        <a:solidFill>
                          <a:schemeClr val="tx1"/>
                        </a:solidFill>
                        <a:effectLst/>
                        <a:latin typeface="Calibri"/>
                      </a:endParaRPr>
                    </a:p>
                  </a:txBody>
                  <a:tcPr marL="32575" marR="32575" marT="0" marB="0" anchor="ctr"/>
                </a:tc>
                <a:tc>
                  <a:txBody>
                    <a:bodyPr/>
                    <a:lstStyle/>
                    <a:p>
                      <a:r>
                        <a:rPr lang="it-IT" sz="1100" b="0" dirty="0">
                          <a:solidFill>
                            <a:schemeClr val="tx1"/>
                          </a:solidFill>
                          <a:effectLst/>
                        </a:rPr>
                        <a:t>Entro il 14 dicembre 2015</a:t>
                      </a:r>
                    </a:p>
                    <a:p>
                      <a:pPr>
                        <a:lnSpc>
                          <a:spcPct val="115000"/>
                        </a:lnSpc>
                        <a:spcAft>
                          <a:spcPts val="0"/>
                        </a:spcAft>
                      </a:pPr>
                      <a:r>
                        <a:rPr lang="it-IT" sz="1100" b="0" dirty="0">
                          <a:solidFill>
                            <a:schemeClr val="tx1"/>
                          </a:solidFill>
                          <a:effectLst/>
                        </a:rPr>
                        <a:t> </a:t>
                      </a:r>
                      <a:endParaRPr lang="it-IT" sz="1100" b="0" dirty="0">
                        <a:solidFill>
                          <a:schemeClr val="tx1"/>
                        </a:solidFill>
                        <a:effectLst/>
                        <a:latin typeface="Arial"/>
                        <a:ea typeface="Arial"/>
                      </a:endParaRPr>
                    </a:p>
                  </a:txBody>
                  <a:tcPr marL="32575" marR="32575" marT="0" marB="0" anchor="ctr"/>
                </a:tc>
              </a:tr>
              <a:tr h="447362">
                <a:tc>
                  <a:txBody>
                    <a:bodyPr/>
                    <a:lstStyle/>
                    <a:p>
                      <a:r>
                        <a:rPr lang="it-IT" sz="1100" b="0" dirty="0">
                          <a:solidFill>
                            <a:schemeClr val="tx1"/>
                          </a:solidFill>
                          <a:effectLst/>
                        </a:rPr>
                        <a:t>Le Commissioni Dipartimentali inviano all’Ufficio Ricerca Nazionale i pdf auto-prodotti dagli Addetti per gli opportuni controlli e per il definitivo caricamento sull’interfaccia </a:t>
                      </a:r>
                      <a:r>
                        <a:rPr lang="it-IT" sz="1100" b="0" dirty="0" err="1">
                          <a:solidFill>
                            <a:schemeClr val="tx1"/>
                          </a:solidFill>
                          <a:effectLst/>
                        </a:rPr>
                        <a:t>Cineca</a:t>
                      </a:r>
                      <a:endParaRPr lang="it-IT" sz="1100" b="0" dirty="0">
                        <a:solidFill>
                          <a:schemeClr val="tx1"/>
                        </a:solidFill>
                        <a:effectLst/>
                      </a:endParaRPr>
                    </a:p>
                    <a:p>
                      <a:pPr>
                        <a:lnSpc>
                          <a:spcPct val="115000"/>
                        </a:lnSpc>
                        <a:spcAft>
                          <a:spcPts val="0"/>
                        </a:spcAft>
                      </a:pPr>
                      <a:r>
                        <a:rPr lang="it-IT" sz="1100" b="0" dirty="0">
                          <a:solidFill>
                            <a:schemeClr val="tx1"/>
                          </a:solidFill>
                          <a:effectLst/>
                        </a:rPr>
                        <a:t> </a:t>
                      </a:r>
                      <a:endParaRPr lang="it-IT" sz="1100" b="0" dirty="0">
                        <a:solidFill>
                          <a:schemeClr val="tx1"/>
                        </a:solidFill>
                        <a:effectLst/>
                        <a:latin typeface="Arial"/>
                        <a:ea typeface="Arial"/>
                      </a:endParaRPr>
                    </a:p>
                  </a:txBody>
                  <a:tcPr marL="32575" marR="32575" marT="0" marB="0" anchor="ctr"/>
                </a:tc>
                <a:tc>
                  <a:txBody>
                    <a:bodyPr/>
                    <a:lstStyle/>
                    <a:p>
                      <a:pPr>
                        <a:lnSpc>
                          <a:spcPct val="115000"/>
                        </a:lnSpc>
                        <a:spcAft>
                          <a:spcPts val="0"/>
                        </a:spcAft>
                      </a:pPr>
                      <a:r>
                        <a:rPr lang="it-IT" sz="1100" b="0" dirty="0">
                          <a:solidFill>
                            <a:schemeClr val="tx1"/>
                          </a:solidFill>
                          <a:effectLst/>
                        </a:rPr>
                        <a:t>Dal 15 gennaio (ovvero a due settimane dalla data di scadenza per la trasmissione definitiva dei prodotti) ed entro e non oltre il 20 gennaio 2016</a:t>
                      </a:r>
                      <a:endParaRPr lang="it-IT" sz="1100" b="0" dirty="0">
                        <a:solidFill>
                          <a:schemeClr val="tx1"/>
                        </a:solidFill>
                        <a:effectLst/>
                        <a:latin typeface="Arial"/>
                        <a:ea typeface="Arial"/>
                      </a:endParaRPr>
                    </a:p>
                  </a:txBody>
                  <a:tcPr marL="32575" marR="32575" marT="0" marB="0" anchor="ctr"/>
                </a:tc>
              </a:tr>
              <a:tr h="1045634">
                <a:tc>
                  <a:txBody>
                    <a:bodyPr/>
                    <a:lstStyle/>
                    <a:p>
                      <a:pPr>
                        <a:lnSpc>
                          <a:spcPct val="115000"/>
                        </a:lnSpc>
                        <a:spcAft>
                          <a:spcPts val="0"/>
                        </a:spcAft>
                      </a:pPr>
                      <a:r>
                        <a:rPr lang="it-IT" sz="1100" b="0" dirty="0">
                          <a:solidFill>
                            <a:schemeClr val="tx1"/>
                          </a:solidFill>
                          <a:effectLst/>
                        </a:rPr>
                        <a:t>I prodotti dovranno essere trasmessi all’</a:t>
                      </a:r>
                      <a:r>
                        <a:rPr lang="it-IT" sz="1100" b="0" dirty="0" err="1">
                          <a:solidFill>
                            <a:schemeClr val="tx1"/>
                          </a:solidFill>
                          <a:effectLst/>
                        </a:rPr>
                        <a:t>ANVUR</a:t>
                      </a:r>
                      <a:endParaRPr lang="it-IT" sz="1100" b="0" dirty="0">
                        <a:solidFill>
                          <a:schemeClr val="tx1"/>
                        </a:solidFill>
                        <a:effectLst/>
                        <a:latin typeface="Arial"/>
                        <a:ea typeface="Arial"/>
                      </a:endParaRPr>
                    </a:p>
                  </a:txBody>
                  <a:tcPr marL="32575" marR="32575" marT="0" marB="0" anchor="ctr"/>
                </a:tc>
                <a:tc>
                  <a:txBody>
                    <a:bodyPr/>
                    <a:lstStyle/>
                    <a:p>
                      <a:pPr>
                        <a:lnSpc>
                          <a:spcPct val="115000"/>
                        </a:lnSpc>
                        <a:spcAft>
                          <a:spcPts val="0"/>
                        </a:spcAft>
                      </a:pPr>
                      <a:r>
                        <a:rPr lang="it-IT" sz="1100" b="0" dirty="0">
                          <a:solidFill>
                            <a:schemeClr val="tx1"/>
                          </a:solidFill>
                          <a:effectLst/>
                        </a:rPr>
                        <a:t>Entro il 31 gennaio 2016</a:t>
                      </a:r>
                      <a:endParaRPr lang="it-IT" sz="1100" b="0" dirty="0">
                        <a:solidFill>
                          <a:schemeClr val="tx1"/>
                        </a:solidFill>
                        <a:effectLst/>
                        <a:latin typeface="Arial"/>
                        <a:ea typeface="Arial"/>
                      </a:endParaRPr>
                    </a:p>
                  </a:txBody>
                  <a:tcPr marL="32575" marR="32575" marT="0" marB="0" anchor="ctr"/>
                </a:tc>
              </a:tr>
            </a:tbl>
          </a:graphicData>
        </a:graphic>
      </p:graphicFrame>
    </p:spTree>
    <p:extLst>
      <p:ext uri="{BB962C8B-B14F-4D97-AF65-F5344CB8AC3E}">
        <p14:creationId xmlns:p14="http://schemas.microsoft.com/office/powerpoint/2010/main" val="9315442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69669" y="1305312"/>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1907704" y="1268760"/>
            <a:ext cx="184731" cy="461665"/>
          </a:xfrm>
          <a:prstGeom prst="rect">
            <a:avLst/>
          </a:prstGeom>
        </p:spPr>
        <p:txBody>
          <a:bodyPr wrap="none">
            <a:spAutoFit/>
          </a:bodyPr>
          <a:lstStyle/>
          <a:p>
            <a:endPar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endParaRPr>
          </a:p>
        </p:txBody>
      </p:sp>
      <p:sp>
        <p:nvSpPr>
          <p:cNvPr id="6" name="CasellaDiTesto 5"/>
          <p:cNvSpPr txBox="1"/>
          <p:nvPr/>
        </p:nvSpPr>
        <p:spPr>
          <a:xfrm>
            <a:off x="2483768" y="2630815"/>
            <a:ext cx="6264696" cy="1323439"/>
          </a:xfrm>
          <a:prstGeom prst="rect">
            <a:avLst/>
          </a:prstGeom>
          <a:noFill/>
        </p:spPr>
        <p:txBody>
          <a:bodyPr wrap="square" rtlCol="0">
            <a:spAutoFit/>
          </a:bodyPr>
          <a:lstStyle/>
          <a:p>
            <a:pPr algn="ctr"/>
            <a:r>
              <a:rPr lang="it-IT" sz="4000" i="1" dirty="0" smtClean="0"/>
              <a:t>Grazie per l’attenzione e buon lavoro a tutti</a:t>
            </a:r>
            <a:r>
              <a:rPr lang="it-IT" sz="4000" dirty="0" smtClean="0"/>
              <a:t>!</a:t>
            </a:r>
            <a:endParaRPr lang="it-IT" sz="4000" dirty="0"/>
          </a:p>
        </p:txBody>
      </p:sp>
    </p:spTree>
    <p:extLst>
      <p:ext uri="{BB962C8B-B14F-4D97-AF65-F5344CB8AC3E}">
        <p14:creationId xmlns:p14="http://schemas.microsoft.com/office/powerpoint/2010/main" val="26190041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67744" y="2348880"/>
            <a:ext cx="6172200" cy="2830466"/>
          </a:xfrm>
        </p:spPr>
        <p:txBody>
          <a:bodyPr>
            <a:normAutofit fontScale="90000"/>
          </a:bodyPr>
          <a:lstStyle/>
          <a:p>
            <a:r>
              <a:rPr lang="it-IT" sz="2200" b="0" dirty="0" smtClean="0"/>
              <a:t>NEL CASO DI AFFILIAZIONI A PIU’ ENTI DI RICERCA, L’ADDETTO DEVE </a:t>
            </a:r>
            <a:r>
              <a:rPr lang="it-IT" sz="2200" dirty="0" smtClean="0"/>
              <a:t>OPTARE PER UN SOLO ENTE</a:t>
            </a:r>
            <a:r>
              <a:rPr lang="it-IT" sz="2200" b="0" dirty="0" smtClean="0"/>
              <a:t/>
            </a:r>
            <a:br>
              <a:rPr lang="it-IT" sz="2200" b="0" dirty="0" smtClean="0"/>
            </a:br>
            <a:r>
              <a:rPr lang="it-IT" sz="2200" b="0" dirty="0" smtClean="0"/>
              <a:t/>
            </a:r>
            <a:br>
              <a:rPr lang="it-IT" sz="2200" b="0" dirty="0" smtClean="0"/>
            </a:br>
            <a:r>
              <a:rPr lang="it-IT" sz="2000" b="0" dirty="0"/>
              <a:t/>
            </a:r>
            <a:br>
              <a:rPr lang="it-IT" sz="2000" b="0" dirty="0"/>
            </a:br>
            <a:r>
              <a:rPr lang="it-IT" sz="2200" b="0" dirty="0" smtClean="0"/>
              <a:t>DOPO IL 30/11/2015 LE COMMISSIONI DIPARTIMENTALI VERRANNO INFORMATE SUI NOMINATIVI DEGLI ADDETTI CON AFFILIAZIONE AD ALTRI ENTI</a:t>
            </a:r>
            <a:endParaRPr lang="it-IT" sz="2200" b="0" dirty="0"/>
          </a:p>
        </p:txBody>
      </p:sp>
      <p:sp>
        <p:nvSpPr>
          <p:cNvPr id="3" name="Sottotitolo 2"/>
          <p:cNvSpPr>
            <a:spLocks noGrp="1"/>
          </p:cNvSpPr>
          <p:nvPr>
            <p:ph type="subTitle" idx="1"/>
          </p:nvPr>
        </p:nvSpPr>
        <p:spPr>
          <a:xfrm>
            <a:off x="2483768" y="6237312"/>
            <a:ext cx="6172200" cy="369894"/>
          </a:xfrm>
        </p:spPr>
        <p:txBody>
          <a:bodyPr/>
          <a:lstStyle/>
          <a:p>
            <a:pPr algn="ctr"/>
            <a:r>
              <a:rPr lang="it-IT" sz="16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83121"/>
            <a:ext cx="1333500" cy="819150"/>
          </a:xfrm>
          <a:prstGeom prst="rect">
            <a:avLst/>
          </a:prstGeom>
          <a:noFill/>
          <a:ln>
            <a:noFill/>
          </a:ln>
        </p:spPr>
      </p:pic>
      <p:sp>
        <p:nvSpPr>
          <p:cNvPr id="5" name="Rettangolo 4"/>
          <p:cNvSpPr/>
          <p:nvPr/>
        </p:nvSpPr>
        <p:spPr>
          <a:xfrm>
            <a:off x="2115817" y="1412776"/>
            <a:ext cx="7056783" cy="461665"/>
          </a:xfrm>
          <a:prstGeom prst="rect">
            <a:avLst/>
          </a:prstGeom>
        </p:spPr>
        <p:txBody>
          <a:bodyPr wrap="square">
            <a:spAutoFit/>
          </a:bodyPr>
          <a:lstStyle/>
          <a:p>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ADDETTI</a:t>
            </a:r>
            <a:r>
              <a:rPr lang="it-IT" sz="2400" b="1" dirty="0" smtClean="0">
                <a:ln>
                  <a:solidFill>
                    <a:schemeClr val="accent1"/>
                  </a:solidFill>
                </a:ln>
                <a:latin typeface="Times New Roman" panose="02020603050405020304" pitchFamily="18" charset="0"/>
                <a:cs typeface="Times New Roman" panose="02020603050405020304" pitchFamily="18" charset="0"/>
              </a:rPr>
              <a:t> </a:t>
            </a:r>
            <a:r>
              <a:rPr lang="it-IT" sz="24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AFFERENTI AD ENTI DI RICERCA </a:t>
            </a:r>
          </a:p>
        </p:txBody>
      </p:sp>
    </p:spTree>
    <p:extLst>
      <p:ext uri="{BB962C8B-B14F-4D97-AF65-F5344CB8AC3E}">
        <p14:creationId xmlns:p14="http://schemas.microsoft.com/office/powerpoint/2010/main" val="1782281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412776"/>
            <a:ext cx="6172200" cy="576064"/>
          </a:xfrm>
        </p:spPr>
        <p:txBody>
          <a:bodyPr>
            <a:normAutofit fontScale="90000"/>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r>
              <a:rPr lang="it-IT" sz="3600" dirty="0" err="1" smtClean="0">
                <a:ln>
                  <a:solidFill>
                    <a:schemeClr val="accent1"/>
                  </a:solidFill>
                </a:ln>
                <a:latin typeface="Times New Roman" panose="02020603050405020304" pitchFamily="18" charset="0"/>
                <a:cs typeface="Times New Roman" panose="02020603050405020304" pitchFamily="18" charset="0"/>
              </a:rPr>
              <a:t>ORCID</a:t>
            </a:r>
            <a:endParaRPr lang="it-IT" sz="3600" dirty="0">
              <a:ln>
                <a:solidFill>
                  <a:schemeClr val="accent1"/>
                </a:solidFill>
              </a:ln>
              <a:latin typeface="Times New Roman" panose="02020603050405020304" pitchFamily="18" charset="0"/>
              <a:cs typeface="Times New Roman" panose="02020603050405020304" pitchFamily="18" charset="0"/>
            </a:endParaRPr>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7" name="Rettangolo 6"/>
          <p:cNvSpPr/>
          <p:nvPr/>
        </p:nvSpPr>
        <p:spPr>
          <a:xfrm>
            <a:off x="2220068" y="2924944"/>
            <a:ext cx="6624736" cy="1000274"/>
          </a:xfrm>
          <a:prstGeom prst="rect">
            <a:avLst/>
          </a:prstGeom>
        </p:spPr>
        <p:txBody>
          <a:bodyPr wrap="square">
            <a:spAutoFit/>
          </a:bodyPr>
          <a:lstStyle/>
          <a:p>
            <a:r>
              <a:rPr lang="it-IT" sz="1900" dirty="0" smtClean="0"/>
              <a:t>GLI ADDETTI AFFERENTI AD </a:t>
            </a:r>
            <a:r>
              <a:rPr lang="it-IT" sz="1900" dirty="0" err="1" smtClean="0"/>
              <a:t>UNIFE</a:t>
            </a:r>
            <a:r>
              <a:rPr lang="it-IT" sz="1900" dirty="0" smtClean="0"/>
              <a:t> AL 1/11/2015 </a:t>
            </a:r>
            <a:endParaRPr lang="it-IT" sz="1900" dirty="0"/>
          </a:p>
          <a:p>
            <a:endParaRPr lang="it-IT" sz="2000" dirty="0" smtClean="0"/>
          </a:p>
          <a:p>
            <a:r>
              <a:rPr lang="it-IT" sz="2000" u="sng" dirty="0" smtClean="0"/>
              <a:t>SONO TUTTI IN POSSESSO DEL CODICE </a:t>
            </a:r>
            <a:r>
              <a:rPr lang="it-IT" sz="2000" u="sng" dirty="0" err="1" smtClean="0"/>
              <a:t>ORCID</a:t>
            </a:r>
            <a:endParaRPr lang="it-IT" sz="2000" u="sng" dirty="0"/>
          </a:p>
        </p:txBody>
      </p:sp>
    </p:spTree>
    <p:extLst>
      <p:ext uri="{BB962C8B-B14F-4D97-AF65-F5344CB8AC3E}">
        <p14:creationId xmlns:p14="http://schemas.microsoft.com/office/powerpoint/2010/main" val="223138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188041"/>
            <a:ext cx="5889561" cy="584775"/>
          </a:xfrm>
          <a:prstGeom prst="rect">
            <a:avLst/>
          </a:prstGeom>
        </p:spPr>
        <p:txBody>
          <a:bodyPr wrap="none">
            <a:spAutoFit/>
          </a:bodyPr>
          <a:lstStyle/>
          <a:p>
            <a:r>
              <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DELLA RICERCA</a:t>
            </a:r>
          </a:p>
        </p:txBody>
      </p:sp>
      <p:sp>
        <p:nvSpPr>
          <p:cNvPr id="6" name="Rettangolo 5"/>
          <p:cNvSpPr/>
          <p:nvPr/>
        </p:nvSpPr>
        <p:spPr>
          <a:xfrm>
            <a:off x="1931962" y="1772816"/>
            <a:ext cx="7104534" cy="5324535"/>
          </a:xfrm>
          <a:prstGeom prst="rect">
            <a:avLst/>
          </a:prstGeom>
        </p:spPr>
        <p:txBody>
          <a:bodyPr wrap="square">
            <a:spAutoFit/>
          </a:bodyPr>
          <a:lstStyle/>
          <a:p>
            <a:pPr algn="just"/>
            <a:r>
              <a:rPr lang="it-IT" dirty="0" smtClean="0"/>
              <a:t>Sono presi in considerazione dai </a:t>
            </a:r>
            <a:r>
              <a:rPr lang="it-IT" dirty="0" err="1" smtClean="0"/>
              <a:t>GEV</a:t>
            </a:r>
            <a:r>
              <a:rPr lang="it-IT" dirty="0" smtClean="0"/>
              <a:t> solo i prodotti pubblicati </a:t>
            </a:r>
            <a:r>
              <a:rPr lang="it-IT" b="1" dirty="0" smtClean="0"/>
              <a:t>per la prima volta nel periodo 2011-2014</a:t>
            </a:r>
            <a:r>
              <a:rPr lang="it-IT" dirty="0" smtClean="0"/>
              <a:t>.</a:t>
            </a:r>
          </a:p>
          <a:p>
            <a:endParaRPr lang="it-IT" dirty="0" smtClean="0"/>
          </a:p>
          <a:p>
            <a:pPr algn="just"/>
            <a:r>
              <a:rPr lang="it-IT" dirty="0" smtClean="0"/>
              <a:t>Nel caso di </a:t>
            </a:r>
            <a:r>
              <a:rPr lang="it-IT" b="1" dirty="0" smtClean="0"/>
              <a:t>doppia pubblicazione</a:t>
            </a:r>
            <a:r>
              <a:rPr lang="it-IT" dirty="0" smtClean="0"/>
              <a:t>, prima in formato elettronico e poi cartaceo, vale la data di </a:t>
            </a:r>
            <a:r>
              <a:rPr lang="it-IT" b="1" dirty="0" smtClean="0"/>
              <a:t>prima pubblicazione</a:t>
            </a:r>
            <a:r>
              <a:rPr lang="it-IT" dirty="0" smtClean="0"/>
              <a:t>.</a:t>
            </a:r>
          </a:p>
          <a:p>
            <a:endParaRPr lang="it-IT" sz="800" dirty="0" smtClean="0"/>
          </a:p>
          <a:p>
            <a:r>
              <a:rPr lang="it-IT" dirty="0" smtClean="0"/>
              <a:t>Pertanto:</a:t>
            </a:r>
          </a:p>
          <a:p>
            <a:endParaRPr lang="it-IT" sz="800" dirty="0" smtClean="0"/>
          </a:p>
          <a:p>
            <a:r>
              <a:rPr lang="it-IT" dirty="0" smtClean="0"/>
              <a:t>E</a:t>
            </a:r>
            <a:r>
              <a:rPr lang="it-IT" dirty="0"/>
              <a:t>’ </a:t>
            </a:r>
            <a:r>
              <a:rPr lang="it-IT" dirty="0" smtClean="0"/>
              <a:t>AMMESSA una pubblicazione in formato elettronico del 2011-2014 e </a:t>
            </a:r>
            <a:r>
              <a:rPr lang="it-IT" b="1" dirty="0" smtClean="0"/>
              <a:t>successivo fascicolo </a:t>
            </a:r>
            <a:r>
              <a:rPr lang="it-IT" dirty="0" smtClean="0"/>
              <a:t>della rivista datato </a:t>
            </a:r>
            <a:r>
              <a:rPr lang="it-IT" b="1" dirty="0" smtClean="0"/>
              <a:t>2015</a:t>
            </a:r>
          </a:p>
          <a:p>
            <a:pPr marL="285750" indent="-285750">
              <a:buFontTx/>
              <a:buChar char="-"/>
            </a:pPr>
            <a:endParaRPr lang="it-IT" dirty="0" smtClean="0"/>
          </a:p>
          <a:p>
            <a:r>
              <a:rPr lang="it-IT" dirty="0"/>
              <a:t>E’ </a:t>
            </a:r>
            <a:r>
              <a:rPr lang="it-IT" dirty="0" smtClean="0"/>
              <a:t>AMMESSA una </a:t>
            </a:r>
            <a:r>
              <a:rPr lang="it-IT" dirty="0"/>
              <a:t>pubblicazione in </a:t>
            </a:r>
            <a:r>
              <a:rPr lang="it-IT" b="1" dirty="0"/>
              <a:t>formato elettronico </a:t>
            </a:r>
            <a:r>
              <a:rPr lang="it-IT" b="1" dirty="0" smtClean="0"/>
              <a:t>del 2004-2010 </a:t>
            </a:r>
            <a:r>
              <a:rPr lang="it-IT" dirty="0" smtClean="0"/>
              <a:t>e </a:t>
            </a:r>
            <a:r>
              <a:rPr lang="it-IT" dirty="0"/>
              <a:t>successivo fascicolo della rivista </a:t>
            </a:r>
            <a:r>
              <a:rPr lang="it-IT" dirty="0" smtClean="0"/>
              <a:t>con data nel quadriennio </a:t>
            </a:r>
            <a:r>
              <a:rPr lang="it-IT" dirty="0"/>
              <a:t>11-14 </a:t>
            </a:r>
            <a:r>
              <a:rPr lang="it-IT" dirty="0" smtClean="0"/>
              <a:t>anche per </a:t>
            </a:r>
            <a:r>
              <a:rPr lang="it-IT" dirty="0"/>
              <a:t>consentire la valutazione di prodotti non valutati (in base alla data di pubblicazione) nella prima tornata della </a:t>
            </a:r>
            <a:r>
              <a:rPr lang="it-IT" dirty="0" err="1"/>
              <a:t>VQR</a:t>
            </a:r>
            <a:r>
              <a:rPr lang="it-IT" dirty="0"/>
              <a:t>.</a:t>
            </a:r>
          </a:p>
          <a:p>
            <a:endParaRPr lang="it-IT" dirty="0" smtClean="0"/>
          </a:p>
          <a:p>
            <a:pPr marL="285750" indent="-285750">
              <a:buFontTx/>
              <a:buChar char="-"/>
            </a:pPr>
            <a:endParaRPr lang="it-IT" dirty="0"/>
          </a:p>
          <a:p>
            <a:pPr marL="285750" indent="-285750">
              <a:buFontTx/>
              <a:buChar char="-"/>
            </a:pPr>
            <a:endParaRPr lang="it-IT" dirty="0" smtClean="0"/>
          </a:p>
          <a:p>
            <a:endParaRPr lang="it-IT" dirty="0"/>
          </a:p>
        </p:txBody>
      </p:sp>
    </p:spTree>
    <p:extLst>
      <p:ext uri="{BB962C8B-B14F-4D97-AF65-F5344CB8AC3E}">
        <p14:creationId xmlns:p14="http://schemas.microsoft.com/office/powerpoint/2010/main" val="3960577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11760" y="6237312"/>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2">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276250"/>
            <a:ext cx="5889561" cy="584775"/>
          </a:xfrm>
          <a:prstGeom prst="rect">
            <a:avLst/>
          </a:prstGeom>
        </p:spPr>
        <p:txBody>
          <a:bodyPr wrap="none">
            <a:spAutoFit/>
          </a:bodyPr>
          <a:lstStyle/>
          <a:p>
            <a:r>
              <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DELLA RICERCA</a:t>
            </a:r>
          </a:p>
        </p:txBody>
      </p:sp>
      <p:sp>
        <p:nvSpPr>
          <p:cNvPr id="6" name="Rettangolo 5"/>
          <p:cNvSpPr/>
          <p:nvPr/>
        </p:nvSpPr>
        <p:spPr>
          <a:xfrm>
            <a:off x="1931963" y="1853345"/>
            <a:ext cx="6561121" cy="4801314"/>
          </a:xfrm>
          <a:prstGeom prst="rect">
            <a:avLst/>
          </a:prstGeom>
        </p:spPr>
        <p:txBody>
          <a:bodyPr wrap="square">
            <a:spAutoFit/>
          </a:bodyPr>
          <a:lstStyle/>
          <a:p>
            <a:pPr algn="just"/>
            <a:r>
              <a:rPr lang="it-IT" dirty="0" smtClean="0"/>
              <a:t>Ogni addetto </a:t>
            </a:r>
            <a:r>
              <a:rPr lang="it-IT" b="1" dirty="0" smtClean="0"/>
              <a:t>dovrà indicare</a:t>
            </a:r>
            <a:r>
              <a:rPr lang="it-IT" dirty="0" smtClean="0"/>
              <a:t>, nella scheda che verrà resa disponibile in IRIS, </a:t>
            </a:r>
            <a:r>
              <a:rPr lang="it-IT" b="1" dirty="0" smtClean="0"/>
              <a:t>la data di prima pubblicazione </a:t>
            </a:r>
            <a:r>
              <a:rPr lang="it-IT" dirty="0" smtClean="0"/>
              <a:t>e se questa sia riferita al formato elettronico o cartaceo.</a:t>
            </a:r>
          </a:p>
          <a:p>
            <a:pPr algn="just"/>
            <a:endParaRPr lang="it-IT" dirty="0" smtClean="0"/>
          </a:p>
          <a:p>
            <a:pPr algn="just"/>
            <a:r>
              <a:rPr lang="it-IT" b="1" dirty="0" smtClean="0"/>
              <a:t>L’</a:t>
            </a:r>
            <a:r>
              <a:rPr lang="it-IT" b="1" dirty="0" err="1" smtClean="0"/>
              <a:t>Anvur</a:t>
            </a:r>
            <a:r>
              <a:rPr lang="it-IT" b="1" dirty="0" smtClean="0"/>
              <a:t> effettuerà controlli </a:t>
            </a:r>
            <a:r>
              <a:rPr lang="it-IT" dirty="0" smtClean="0"/>
              <a:t>a campione per verificare se la data riportata nel PDF sia la stessa apposta dall’Addetto nella scheda. </a:t>
            </a:r>
          </a:p>
          <a:p>
            <a:pPr algn="just"/>
            <a:endParaRPr lang="it-IT" dirty="0" smtClean="0"/>
          </a:p>
          <a:p>
            <a:pPr algn="just"/>
            <a:r>
              <a:rPr lang="it-IT" dirty="0" smtClean="0"/>
              <a:t>Tale verifica verrà tuttavia effettuata </a:t>
            </a:r>
            <a:r>
              <a:rPr lang="it-IT" b="1" dirty="0" smtClean="0"/>
              <a:t>sulla totalità delle pubblicazioni</a:t>
            </a:r>
            <a:r>
              <a:rPr lang="it-IT" dirty="0" smtClean="0"/>
              <a:t> che riportano nel PDF una </a:t>
            </a:r>
            <a:r>
              <a:rPr lang="it-IT" b="1" dirty="0" smtClean="0"/>
              <a:t>data posteriore al 2014</a:t>
            </a:r>
            <a:r>
              <a:rPr lang="it-IT" dirty="0" smtClean="0"/>
              <a:t> e per le quali l’Addetto abbia dichiarato una data di prima pubblicazione elettronica nel periodo 2011-2014</a:t>
            </a:r>
          </a:p>
          <a:p>
            <a:endParaRPr lang="it-IT" dirty="0" smtClean="0"/>
          </a:p>
          <a:p>
            <a:pPr marL="285750" indent="-285750">
              <a:buFontTx/>
              <a:buChar char="-"/>
            </a:pPr>
            <a:endParaRPr lang="it-IT" dirty="0"/>
          </a:p>
          <a:p>
            <a:pPr marL="285750" indent="-285750">
              <a:buFontTx/>
              <a:buChar char="-"/>
            </a:pPr>
            <a:endParaRPr lang="it-IT" dirty="0" smtClean="0"/>
          </a:p>
          <a:p>
            <a:endParaRPr lang="it-IT" dirty="0"/>
          </a:p>
        </p:txBody>
      </p:sp>
    </p:spTree>
    <p:extLst>
      <p:ext uri="{BB962C8B-B14F-4D97-AF65-F5344CB8AC3E}">
        <p14:creationId xmlns:p14="http://schemas.microsoft.com/office/powerpoint/2010/main" val="4085496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11760" y="1346517"/>
            <a:ext cx="6172200" cy="576064"/>
          </a:xfrm>
        </p:spPr>
        <p:txBody>
          <a:bodyPr>
            <a:normAutofit/>
          </a:bodyPr>
          <a:lstStyle/>
          <a:p>
            <a:r>
              <a:rPr lang="it-IT" sz="2800" dirty="0" smtClean="0">
                <a:ln>
                  <a:solidFill>
                    <a:schemeClr val="accent1"/>
                  </a:solidFill>
                </a:ln>
                <a:latin typeface="Times New Roman" panose="02020603050405020304" pitchFamily="18" charset="0"/>
                <a:cs typeface="Times New Roman" panose="02020603050405020304" pitchFamily="18" charset="0"/>
              </a:rPr>
              <a:t>                        </a:t>
            </a:r>
            <a:endParaRPr lang="it-IT" sz="3600" dirty="0"/>
          </a:p>
        </p:txBody>
      </p:sp>
      <p:sp>
        <p:nvSpPr>
          <p:cNvPr id="3" name="Sottotitolo 2"/>
          <p:cNvSpPr>
            <a:spLocks noGrp="1"/>
          </p:cNvSpPr>
          <p:nvPr>
            <p:ph type="subTitle" idx="1"/>
          </p:nvPr>
        </p:nvSpPr>
        <p:spPr>
          <a:xfrm>
            <a:off x="2402621" y="6356695"/>
            <a:ext cx="6172200" cy="360040"/>
          </a:xfrm>
        </p:spPr>
        <p:txBody>
          <a:bodyPr>
            <a:normAutofit/>
          </a:bodyPr>
          <a:lstStyle/>
          <a:p>
            <a:pPr algn="ctr"/>
            <a:r>
              <a:rPr lang="it-IT" sz="1400" b="0" dirty="0">
                <a:solidFill>
                  <a:schemeClr val="tx1"/>
                </a:solidFill>
                <a:latin typeface="Times New Roman" panose="02020603050405020304" pitchFamily="18" charset="0"/>
                <a:cs typeface="Times New Roman" panose="02020603050405020304" pitchFamily="18" charset="0"/>
              </a:rPr>
              <a:t>Ufficio Ricerca Nazionale</a:t>
            </a:r>
          </a:p>
          <a:p>
            <a:pPr algn="ctr"/>
            <a:endParaRPr lang="it-IT" dirty="0"/>
          </a:p>
        </p:txBody>
      </p:sp>
      <p:pic>
        <p:nvPicPr>
          <p:cNvPr id="4" name="Immagine 3" descr="logo_VQR"/>
          <p:cNvPicPr/>
          <p:nvPr/>
        </p:nvPicPr>
        <p:blipFill>
          <a:blip r:embed="rId3">
            <a:extLst>
              <a:ext uri="{28A0092B-C50C-407E-A947-70E740481C1C}">
                <a14:useLocalDpi xmlns:a14="http://schemas.microsoft.com/office/drawing/2010/main" val="0"/>
              </a:ext>
            </a:extLst>
          </a:blip>
          <a:srcRect/>
          <a:stretch>
            <a:fillRect/>
          </a:stretch>
        </p:blipFill>
        <p:spPr bwMode="auto">
          <a:xfrm>
            <a:off x="4411703" y="292786"/>
            <a:ext cx="1333500" cy="819150"/>
          </a:xfrm>
          <a:prstGeom prst="rect">
            <a:avLst/>
          </a:prstGeom>
          <a:noFill/>
          <a:ln>
            <a:noFill/>
          </a:ln>
        </p:spPr>
      </p:pic>
      <p:sp>
        <p:nvSpPr>
          <p:cNvPr id="5" name="Rettangolo 4"/>
          <p:cNvSpPr/>
          <p:nvPr/>
        </p:nvSpPr>
        <p:spPr>
          <a:xfrm>
            <a:off x="2267744" y="1276250"/>
            <a:ext cx="5889561" cy="584775"/>
          </a:xfrm>
          <a:prstGeom prst="rect">
            <a:avLst/>
          </a:prstGeom>
        </p:spPr>
        <p:txBody>
          <a:bodyPr wrap="none">
            <a:spAutoFit/>
          </a:bodyPr>
          <a:lstStyle/>
          <a:p>
            <a:r>
              <a:rPr lang="it-IT" sz="3200" b="1" cap="small" dirty="0">
                <a:ln>
                  <a:solidFill>
                    <a:schemeClr val="accent1"/>
                  </a:solidFill>
                </a:ln>
                <a:solidFill>
                  <a:schemeClr val="tx2"/>
                </a:solidFill>
                <a:latin typeface="Times New Roman" panose="02020603050405020304" pitchFamily="18" charset="0"/>
                <a:ea typeface="+mj-ea"/>
                <a:cs typeface="Times New Roman" panose="02020603050405020304" pitchFamily="18" charset="0"/>
              </a:rPr>
              <a:t>PRODOTTI DELLA RICERCA</a:t>
            </a:r>
          </a:p>
        </p:txBody>
      </p:sp>
      <p:sp>
        <p:nvSpPr>
          <p:cNvPr id="6" name="Rettangolo 5"/>
          <p:cNvSpPr/>
          <p:nvPr/>
        </p:nvSpPr>
        <p:spPr>
          <a:xfrm>
            <a:off x="2339752" y="1889888"/>
            <a:ext cx="6297939" cy="4462760"/>
          </a:xfrm>
          <a:prstGeom prst="rect">
            <a:avLst/>
          </a:prstGeom>
        </p:spPr>
        <p:txBody>
          <a:bodyPr wrap="square">
            <a:spAutoFit/>
          </a:bodyPr>
          <a:lstStyle/>
          <a:p>
            <a:r>
              <a:rPr lang="it-IT" sz="1400" dirty="0" smtClean="0"/>
              <a:t>PRODOTTI AMMISSIBILI</a:t>
            </a:r>
            <a:r>
              <a:rPr lang="it-IT" sz="2400" dirty="0" smtClean="0"/>
              <a:t>:</a:t>
            </a:r>
          </a:p>
          <a:p>
            <a:endParaRPr lang="it-IT" sz="800" dirty="0" smtClean="0"/>
          </a:p>
          <a:p>
            <a:r>
              <a:rPr lang="it-IT" sz="1400" b="1" i="1" dirty="0" smtClean="0"/>
              <a:t>Monografia </a:t>
            </a:r>
            <a:r>
              <a:rPr lang="it-IT" sz="1400" b="1" i="1" dirty="0"/>
              <a:t>scientifica e prodotti assimilati: </a:t>
            </a:r>
            <a:endParaRPr lang="it-IT" sz="1400" b="1" i="1" dirty="0" smtClean="0"/>
          </a:p>
          <a:p>
            <a:endParaRPr lang="it-IT" sz="1400" b="1" dirty="0"/>
          </a:p>
          <a:p>
            <a:r>
              <a:rPr lang="it-IT" sz="1400" i="1" dirty="0"/>
              <a:t>a. Monografia di ricerca </a:t>
            </a:r>
            <a:endParaRPr lang="it-IT" sz="1400" dirty="0"/>
          </a:p>
          <a:p>
            <a:r>
              <a:rPr lang="it-IT" sz="1400" i="1" dirty="0"/>
              <a:t>b. Raccolta coerente di saggi propri di ricerca (sono esclusi i saggi pubblicati prima del 2011) </a:t>
            </a:r>
            <a:endParaRPr lang="it-IT" sz="1400" dirty="0"/>
          </a:p>
          <a:p>
            <a:r>
              <a:rPr lang="it-IT" sz="1400" i="1" dirty="0"/>
              <a:t>c. Concordanza </a:t>
            </a:r>
            <a:endParaRPr lang="it-IT" sz="1400" dirty="0"/>
          </a:p>
          <a:p>
            <a:r>
              <a:rPr lang="it-IT" sz="1400" i="1" dirty="0"/>
              <a:t>d. Commento scientifico</a:t>
            </a:r>
            <a:endParaRPr lang="it-IT" sz="1400" dirty="0"/>
          </a:p>
          <a:p>
            <a:r>
              <a:rPr lang="it-IT" sz="1400" i="1" dirty="0"/>
              <a:t>e. Bibliografia Critica o ragionata </a:t>
            </a:r>
            <a:endParaRPr lang="it-IT" sz="1400" dirty="0"/>
          </a:p>
          <a:p>
            <a:r>
              <a:rPr lang="it-IT" sz="1400" i="1" dirty="0"/>
              <a:t>f. Edizione critica di testi</a:t>
            </a:r>
            <a:endParaRPr lang="it-IT" sz="1400" dirty="0"/>
          </a:p>
          <a:p>
            <a:r>
              <a:rPr lang="it-IT" sz="1400" i="1" dirty="0"/>
              <a:t>g. Edizione critica di scavo, se si tratta di una comunicazione dei risultati di una ricerca scientificamente condotta con metodi e finalità specificati e si presenta come un’analisi di apprezzabile estensione anche in termini di consistenza espositiva</a:t>
            </a:r>
            <a:endParaRPr lang="it-IT" sz="1400" dirty="0"/>
          </a:p>
          <a:p>
            <a:r>
              <a:rPr lang="it-IT" sz="1400" i="1" dirty="0"/>
              <a:t>h. Pubblicazione di fonti inedite con introduzione e commento </a:t>
            </a:r>
            <a:endParaRPr lang="it-IT" sz="1400" dirty="0"/>
          </a:p>
          <a:p>
            <a:r>
              <a:rPr lang="it-IT" sz="1400" i="1" dirty="0"/>
              <a:t>i. Manuali critici, di contenuto non meramente didattico</a:t>
            </a:r>
            <a:endParaRPr lang="it-IT" sz="1400" dirty="0"/>
          </a:p>
          <a:p>
            <a:r>
              <a:rPr lang="it-IT" sz="1400" i="1" dirty="0"/>
              <a:t>j. Grammatiche e dizionari scientifici</a:t>
            </a:r>
            <a:endParaRPr lang="it-IT" sz="1400" dirty="0"/>
          </a:p>
          <a:p>
            <a:r>
              <a:rPr lang="it-IT" sz="1400" i="1" dirty="0"/>
              <a:t>k. Traduzione di libro (su decisione del </a:t>
            </a:r>
            <a:r>
              <a:rPr lang="it-IT" sz="1400" i="1" dirty="0" err="1"/>
              <a:t>GEV</a:t>
            </a:r>
            <a:r>
              <a:rPr lang="it-IT" sz="1400" i="1" dirty="0"/>
              <a:t>) ,se si connota come opera ermeneutica, caratterizzata da approccio critico da parte del traduttore </a:t>
            </a:r>
            <a:endParaRPr lang="it-IT" dirty="0"/>
          </a:p>
        </p:txBody>
      </p:sp>
    </p:spTree>
    <p:extLst>
      <p:ext uri="{BB962C8B-B14F-4D97-AF65-F5344CB8AC3E}">
        <p14:creationId xmlns:p14="http://schemas.microsoft.com/office/powerpoint/2010/main" val="38922415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829</TotalTime>
  <Words>3579</Words>
  <Application>Microsoft Office PowerPoint</Application>
  <PresentationFormat>Presentazione su schermo (4:3)</PresentationFormat>
  <Paragraphs>501</Paragraphs>
  <Slides>41</Slides>
  <Notes>3</Notes>
  <HiddenSlides>0</HiddenSlides>
  <MMClips>0</MMClips>
  <ScaleCrop>false</ScaleCrop>
  <HeadingPairs>
    <vt:vector size="4" baseType="variant">
      <vt:variant>
        <vt:lpstr>Tema</vt:lpstr>
      </vt:variant>
      <vt:variant>
        <vt:i4>1</vt:i4>
      </vt:variant>
      <vt:variant>
        <vt:lpstr>Titoli diapositive</vt:lpstr>
      </vt:variant>
      <vt:variant>
        <vt:i4>41</vt:i4>
      </vt:variant>
    </vt:vector>
  </HeadingPairs>
  <TitlesOfParts>
    <vt:vector size="42" baseType="lpstr">
      <vt:lpstr>Loggia</vt:lpstr>
      <vt:lpstr> </vt:lpstr>
      <vt:lpstr>          GLI «ADDETTI» ACCREDITABILI  - Professori Ordinari - Professori Associati - Ricercatori Universitari - Ricercatori a tempo determinato - Assistenti  TUTTI IN SERVIZIO AL 1° NOVEMBRE 2015 </vt:lpstr>
      <vt:lpstr>Prodotti attesi</vt:lpstr>
      <vt:lpstr>Gli addetti delle università afferenti ad enti di ricerca devono presentare un prodotto anche per l’ente di ricerca.  Il prodotto presentato per l’ente di ricerca deve essere diverso da quelli presentati per l’università e deve contenere, nel pdf, o l’affiliazione dell’addetto all’ente oppure i ringraziamenti espliciti all’ente stesso.  In ogni caso l’anvur effettuerà una valutazione separata</vt:lpstr>
      <vt:lpstr>NEL CASO DI AFFILIAZIONI A PIU’ ENTI DI RICERCA, L’ADDETTO DEVE OPTARE PER UN SOLO ENTE   DOPO IL 30/11/2015 LE COMMISSIONI DIPARTIMENTALI VERRANNO INFORMATE SUI NOMINATIVI DEGLI ADDETTI CON AFFILIAZIONE AD ALTRI ENTI</vt:lpstr>
      <vt:lpstr>                       ORCID</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Claudia Damiani</dc:creator>
  <cp:lastModifiedBy>Claudia Damiani</cp:lastModifiedBy>
  <cp:revision>127</cp:revision>
  <dcterms:created xsi:type="dcterms:W3CDTF">2015-10-21T11:59:41Z</dcterms:created>
  <dcterms:modified xsi:type="dcterms:W3CDTF">2015-11-16T10:26:26Z</dcterms:modified>
</cp:coreProperties>
</file>